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60" r:id="rId1"/>
  </p:sldMasterIdLst>
  <p:notesMasterIdLst>
    <p:notesMasterId r:id="rId21"/>
  </p:notesMasterIdLst>
  <p:sldIdLst>
    <p:sldId id="256" r:id="rId2"/>
    <p:sldId id="267" r:id="rId3"/>
    <p:sldId id="268" r:id="rId4"/>
    <p:sldId id="269" r:id="rId5"/>
    <p:sldId id="270" r:id="rId6"/>
    <p:sldId id="271" r:id="rId7"/>
    <p:sldId id="272" r:id="rId8"/>
    <p:sldId id="273" r:id="rId9"/>
    <p:sldId id="274" r:id="rId10"/>
    <p:sldId id="275" r:id="rId11"/>
    <p:sldId id="257" r:id="rId12"/>
    <p:sldId id="258" r:id="rId13"/>
    <p:sldId id="259" r:id="rId14"/>
    <p:sldId id="260" r:id="rId15"/>
    <p:sldId id="261" r:id="rId16"/>
    <p:sldId id="262" r:id="rId17"/>
    <p:sldId id="263" r:id="rId18"/>
    <p:sldId id="264" r:id="rId19"/>
    <p:sldId id="265" r:id="rId20"/>
  </p:sldIdLst>
  <p:sldSz cx="14630400" cy="8229600"/>
  <p:notesSz cx="6797675" cy="9925050"/>
  <p:embeddedFontLs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Calibri Light" panose="020F0302020204030204" pitchFamily="34" charset="0"/>
      <p:regular r:id="rId26"/>
      <p:italic r:id="rId27"/>
    </p:embeddedFont>
    <p:embeddedFont>
      <p:font typeface="Montserrat Bold" panose="00000800000000000000" pitchFamily="2" charset="0"/>
      <p:bold r:id="rId28"/>
    </p:embeddedFont>
    <p:embeddedFont>
      <p:font typeface="Montserrat Light" panose="00000400000000000000" pitchFamily="2" charset="0"/>
      <p:regular r:id="rId29"/>
      <p:italic r:id="rId30"/>
    </p:embeddedFont>
    <p:embeddedFont>
      <p:font typeface="Source Sans 3" panose="020B0604020202020204" charset="0"/>
      <p:regular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CE1A183-7C81-4DB1-8B83-BDD52D07457A}">
          <p14:sldIdLst>
            <p14:sldId id="256"/>
          </p14:sldIdLst>
        </p14:section>
        <p14:section name="Untitled Section" id="{964B03CD-0EA7-4E9D-918D-187518AA84A3}">
          <p14:sldIdLst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D1F22"/>
    <a:srgbClr val="11121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>
        <p:scale>
          <a:sx n="66" d="100"/>
          <a:sy n="66" d="100"/>
        </p:scale>
        <p:origin x="792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832278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66888" tIns="33444" rIns="66888" bIns="33444"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lIns="66888" tIns="33444" rIns="66888" bIns="33444"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66888" tIns="33444" rIns="66888" bIns="33444"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lIns="66888" tIns="33444" rIns="66888" bIns="33444"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66888" tIns="33444" rIns="66888" bIns="33444"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lIns="66888" tIns="33444" rIns="66888" bIns="33444"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66888" tIns="33444" rIns="66888" bIns="33444"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lIns="66888" tIns="33444" rIns="66888" bIns="33444"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66888" tIns="33444" rIns="66888" bIns="33444"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lIns="66888" tIns="33444" rIns="66888" bIns="33444"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66888" tIns="33444" rIns="66888" bIns="33444"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lIns="66888" tIns="33444" rIns="66888" bIns="33444"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66888" tIns="33444" rIns="66888" bIns="33444"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lIns="66888" tIns="33444" rIns="66888" bIns="33444"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66888" tIns="33444" rIns="66888" bIns="33444"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lIns="66888" tIns="33444" rIns="66888" bIns="33444"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66888" tIns="33444" rIns="66888" bIns="33444"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lIns="66888" tIns="33444" rIns="66888" bIns="33444"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66888" tIns="33444" rIns="66888" bIns="33444"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lIns="66888" tIns="33444" rIns="66888" bIns="33444"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66888" tIns="33444" rIns="66888" bIns="33444"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lIns="66888" tIns="33444" rIns="66888" bIns="33444"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66888" tIns="33444" rIns="66888" bIns="33444"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lIns="66888" tIns="33444" rIns="66888" bIns="33444"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66888" tIns="33444" rIns="66888" bIns="33444"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lIns="66888" tIns="33444" rIns="66888" bIns="33444"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66888" tIns="33444" rIns="66888" bIns="33444"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lIns="66888" tIns="33444" rIns="66888" bIns="33444"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66888" tIns="33444" rIns="66888" bIns="33444"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lIns="66888" tIns="33444" rIns="66888" bIns="33444"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66888" tIns="33444" rIns="66888" bIns="33444"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lIns="66888" tIns="33444" rIns="66888" bIns="33444"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66888" tIns="33444" rIns="66888" bIns="33444"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lIns="66888" tIns="33444" rIns="66888" bIns="33444"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66888" tIns="33444" rIns="66888" bIns="33444"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lIns="66888" tIns="33444" rIns="66888" bIns="33444"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66888" tIns="33444" rIns="66888" bIns="33444"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lIns="66888" tIns="33444" rIns="66888" bIns="33444"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B63829-6A82-4189-8AD3-E50DA502B1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28800" y="1346836"/>
            <a:ext cx="10972800" cy="2865120"/>
          </a:xfrm>
        </p:spPr>
        <p:txBody>
          <a:bodyPr anchor="b"/>
          <a:lstStyle>
            <a:lvl1pPr algn="ctr">
              <a:defRPr sz="7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E3D8D0-A94F-476D-A344-CBCEF6A76D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8800" y="4322446"/>
            <a:ext cx="10972800" cy="1986914"/>
          </a:xfrm>
        </p:spPr>
        <p:txBody>
          <a:bodyPr/>
          <a:lstStyle>
            <a:lvl1pPr marL="0" indent="0" algn="ctr">
              <a:buNone/>
              <a:defRPr sz="2880"/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319FA4-0677-4446-BA63-3B0AFD7911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32D8A-72AD-4CA5-9967-5C511D9355A4}" type="datetimeFigureOut">
              <a:rPr lang="en-IN" smtClean="0"/>
              <a:t>28-11-2025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C316C3-9DA5-4416-AA28-259777DB72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B696ED-B9B9-478B-85BA-CB0B69ABF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E0157-1D1F-49A6-85A9-0267AAAB121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97455962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D195FB-2D7C-456D-ADB6-028E83B50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ECEF2B-3AB7-44D3-AF8C-8CCA794CDA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529F1D-6137-425A-AECB-2A4595FAD9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32D8A-72AD-4CA5-9967-5C511D9355A4}" type="datetimeFigureOut">
              <a:rPr lang="en-IN" smtClean="0"/>
              <a:t>28-11-2025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20D496-0653-4228-A721-746A6FCAA0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FE7955-6670-4DA7-A216-9BAE70CB6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E0157-1D1F-49A6-85A9-0267AAAB121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56253035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9A7B5D4-E85E-4C37-9A75-D0B717AF295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0469880" y="438150"/>
            <a:ext cx="3154680" cy="697420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BF436D-117A-4741-BF8A-A4A98C06D4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05840" y="438150"/>
            <a:ext cx="9281160" cy="697420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8EB0D6-6945-4A6D-ADBD-9D5C48B07A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32D8A-72AD-4CA5-9967-5C511D9355A4}" type="datetimeFigureOut">
              <a:rPr lang="en-IN" smtClean="0"/>
              <a:t>28-11-2025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9FF3AF-5881-4EDB-ACFA-E0C233FA4A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60A52B-1A78-4454-A2AA-A2469649DA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E0157-1D1F-49A6-85A9-0267AAAB121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1538669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948535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831690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70171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4699447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29957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9755119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119126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714381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F4CBCB-F665-405B-8475-9FFE0023A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EDD1F9-68FF-4B1B-900C-A41F9FC1AD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3318D7-59EE-47AF-AFDF-E2CD229F71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32D8A-72AD-4CA5-9967-5C511D9355A4}" type="datetimeFigureOut">
              <a:rPr lang="en-IN" smtClean="0"/>
              <a:t>28-11-2025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C4A514-1681-4E57-B103-DEB9C0FC58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2420F3-34CD-4BF7-AB1F-6DA6E89C6D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E0157-1D1F-49A6-85A9-0267AAAB121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86033534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713187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780156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5FB89-CEF5-4D54-A94F-07A6BD927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8220" y="2051686"/>
            <a:ext cx="12618720" cy="3423284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77B6F4-578F-4899-9659-4D91B11AFC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8220" y="5507356"/>
            <a:ext cx="12618720" cy="1800224"/>
          </a:xfrm>
        </p:spPr>
        <p:txBody>
          <a:bodyPr/>
          <a:lstStyle>
            <a:lvl1pPr marL="0" indent="0">
              <a:buNone/>
              <a:defRPr sz="2880">
                <a:solidFill>
                  <a:schemeClr val="tx1">
                    <a:tint val="75000"/>
                  </a:schemeClr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BCD43B-20EB-4E71-B3AE-C8CDA12759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32D8A-72AD-4CA5-9967-5C511D9355A4}" type="datetimeFigureOut">
              <a:rPr lang="en-IN" smtClean="0"/>
              <a:t>28-11-2025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9FC057-E2E8-4C77-918A-E71D32D8A7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8BABB3-2196-4B1A-8815-D55F7D5A4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E0157-1D1F-49A6-85A9-0267AAAB121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00245328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2946C-04AB-48A0-A4C1-7D1A76E06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C32CA3-DD58-4113-B56D-C4AB5B8AA4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058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829B61-7CF4-48CD-9D4E-F61A2B8242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4066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63629C-369E-4489-A46A-870D2E8651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32D8A-72AD-4CA5-9967-5C511D9355A4}" type="datetimeFigureOut">
              <a:rPr lang="en-IN" smtClean="0"/>
              <a:t>28-11-2025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03601A-92CC-460B-A9F8-F7B026CCE0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00F936-97A8-466B-9ECC-2B55306E5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E0157-1D1F-49A6-85A9-0267AAAB121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18223951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9F5D2-48C1-426D-B057-9A7EF8031F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438150"/>
            <a:ext cx="12618720" cy="15906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E59BAD-30FC-49B3-A263-222423BC98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7746" y="2017396"/>
            <a:ext cx="6189344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6FC61C-0F5F-4BD0-B284-B80CC6EDF5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07746" y="3006090"/>
            <a:ext cx="6189344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F3AE1A5-150F-4C0B-96D4-B98979C4B4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406640" y="2017396"/>
            <a:ext cx="6219826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DF14DB-D91B-4442-8674-BBBF1C2D17A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06640" y="3006090"/>
            <a:ext cx="6219826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4D0B451-EE95-45FD-A3F0-4BAAE3C1E7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32D8A-72AD-4CA5-9967-5C511D9355A4}" type="datetimeFigureOut">
              <a:rPr lang="en-IN" smtClean="0"/>
              <a:t>28-11-2025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CA7AE74-8059-4228-9EED-1C20B8C97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FF3E8B2-53E2-4C84-8B15-34D589E65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E0157-1D1F-49A6-85A9-0267AAAB121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28353829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7C8269-3DC7-4C46-93BE-6D4C67DF4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B779501-6E52-4241-B325-7DFD594440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32D8A-72AD-4CA5-9967-5C511D9355A4}" type="datetimeFigureOut">
              <a:rPr lang="en-IN" smtClean="0"/>
              <a:t>28-11-2025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813B90-7DDB-4882-913E-F4C0C80D04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47562F-76E7-4FE0-AAF0-8636D6A18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E0157-1D1F-49A6-85A9-0267AAAB121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38825256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10221F7-0898-4F0E-81EA-B35DEF987B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32D8A-72AD-4CA5-9967-5C511D9355A4}" type="datetimeFigureOut">
              <a:rPr lang="en-IN" smtClean="0"/>
              <a:t>28-11-2025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B8FA1E-106C-4EC8-B8FF-88DA408764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D3B230-0C24-4FAD-AC93-8FB9AEE3E7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E0157-1D1F-49A6-85A9-0267AAAB121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09665879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8CCF13-43D8-4EA8-B86A-8D5490774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2FD2D5-2728-41FE-B429-A39F338916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>
              <a:defRPr sz="3840"/>
            </a:lvl1pPr>
            <a:lvl2pPr>
              <a:defRPr sz="3360"/>
            </a:lvl2pPr>
            <a:lvl3pPr>
              <a:defRPr sz="288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BF4D79-A636-44CA-AA1A-C1EFE69DD9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604256-99B9-4955-BDD8-9FBE06CA7B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32D8A-72AD-4CA5-9967-5C511D9355A4}" type="datetimeFigureOut">
              <a:rPr lang="en-IN" smtClean="0"/>
              <a:t>28-11-2025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CDF573-161C-4FEF-9D79-68ECC9DA95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C612CC-940F-46A5-B25C-49A45687F5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E0157-1D1F-49A6-85A9-0267AAAB121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18096735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CF390-9D38-4224-A009-CD50B4C154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33445F3-418B-4376-B460-FD1031E3D05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6B5C68-520D-4293-AAE8-DBF9715913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949A39-549C-47E3-B031-157A3BFDFF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32D8A-72AD-4CA5-9967-5C511D9355A4}" type="datetimeFigureOut">
              <a:rPr lang="en-IN" smtClean="0"/>
              <a:t>28-11-2025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265F6A-D62E-4FAB-AECB-D8FDA47BD0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17ACD6-0392-4F48-9068-4E13AC89DA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E0157-1D1F-49A6-85A9-0267AAAB121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59129415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9D842E3-F730-42B0-9FDC-EB02DB66B6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438150"/>
            <a:ext cx="12618720" cy="1590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FB98C3-F2CD-4B10-8142-5E34A68E20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5840" y="2190750"/>
            <a:ext cx="12618720" cy="5221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C0A3B6-1347-410E-B73E-CF7B01F2A5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532D8A-72AD-4CA5-9967-5C511D9355A4}" type="datetimeFigureOut">
              <a:rPr lang="en-IN" smtClean="0"/>
              <a:t>28-11-2025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C4D66A-0D79-424B-94BE-5DE9423187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91EBA6-F5D0-4D0A-9FE7-9DE82A20D2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EE0157-1D1F-49A6-85A9-0267AAAB121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328534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</p:sldLayoutIdLst>
  <p:hf sldNum="0" hdr="0" ftr="0" dt="0"/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52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198" y="1619013"/>
            <a:ext cx="7416403" cy="14025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500"/>
              </a:lnSpc>
              <a:buNone/>
            </a:pPr>
            <a:r>
              <a:rPr lang="en-US" sz="4800" b="1" dirty="0">
                <a:solidFill>
                  <a:schemeClr val="accent2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Vibe Coding: The New Code Culture</a:t>
            </a:r>
            <a:endParaRPr lang="en-US" sz="4800" dirty="0">
              <a:solidFill>
                <a:schemeClr val="accent2"/>
              </a:solidFill>
            </a:endParaRPr>
          </a:p>
        </p:txBody>
      </p:sp>
      <p:sp>
        <p:nvSpPr>
          <p:cNvPr id="4" name="Text 1"/>
          <p:cNvSpPr/>
          <p:nvPr/>
        </p:nvSpPr>
        <p:spPr>
          <a:xfrm>
            <a:off x="6350198" y="3391735"/>
            <a:ext cx="7416403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000" dirty="0"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Explore how Artificial Intelligence, enhanced collaboration, and a focus on "goon vibes" are reshaping software development.</a:t>
            </a:r>
            <a:endParaRPr lang="en-US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ECC822-C593-40B6-AB3F-4FB156C2BBF7}"/>
              </a:ext>
            </a:extLst>
          </p:cNvPr>
          <p:cNvSpPr txBox="1"/>
          <p:nvPr/>
        </p:nvSpPr>
        <p:spPr>
          <a:xfrm>
            <a:off x="6451401" y="4346396"/>
            <a:ext cx="7315200" cy="35110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400" b="1" dirty="0">
                <a:solidFill>
                  <a:schemeClr val="accent2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Team Members</a:t>
            </a:r>
          </a:p>
          <a:p>
            <a:pPr marL="0" indent="0">
              <a:lnSpc>
                <a:spcPct val="150000"/>
              </a:lnSpc>
              <a:buNone/>
            </a:pPr>
            <a:endParaRPr lang="en-US" sz="1800" b="1" dirty="0">
              <a:solidFill>
                <a:schemeClr val="accent2"/>
              </a:solidFill>
              <a:latin typeface="Montserrat Bold" pitchFamily="34" charset="0"/>
              <a:ea typeface="Montserrat Bold" pitchFamily="34" charset="-122"/>
              <a:cs typeface="Montserrat Bold" pitchFamily="34" charset="-12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1800" b="1" dirty="0">
                <a:solidFill>
                  <a:schemeClr val="accent2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232453   </a:t>
            </a:r>
            <a:r>
              <a:rPr lang="en-US" sz="1800" b="1" dirty="0" err="1">
                <a:solidFill>
                  <a:schemeClr val="accent2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Ariz</a:t>
            </a:r>
            <a:r>
              <a:rPr lang="en-US" sz="1800" b="1" dirty="0">
                <a:solidFill>
                  <a:schemeClr val="accent2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 Shaikh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b="1" dirty="0">
                <a:solidFill>
                  <a:schemeClr val="accent2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232460   Yusuf Aslam</a:t>
            </a:r>
            <a:endParaRPr lang="en-US" sz="1800" b="1" dirty="0">
              <a:solidFill>
                <a:schemeClr val="accent2"/>
              </a:solidFill>
              <a:latin typeface="Montserrat Bold" pitchFamily="34" charset="0"/>
              <a:ea typeface="Montserrat Bold" pitchFamily="34" charset="-122"/>
              <a:cs typeface="Montserrat Bold" pitchFamily="34" charset="-12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b="1" dirty="0">
                <a:solidFill>
                  <a:schemeClr val="accent2"/>
                </a:solidFill>
                <a:latin typeface="Montserrat Bold" pitchFamily="34" charset="0"/>
              </a:rPr>
              <a:t>242464   Yamin Khan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800" b="1" dirty="0">
                <a:solidFill>
                  <a:schemeClr val="accent2"/>
                </a:solidFill>
                <a:latin typeface="Montserrat Bold" pitchFamily="34" charset="0"/>
              </a:rPr>
              <a:t>242466 </a:t>
            </a:r>
            <a:r>
              <a:rPr lang="en-US" b="1" dirty="0">
                <a:solidFill>
                  <a:schemeClr val="accent2"/>
                </a:solidFill>
                <a:latin typeface="Montserrat Bold" pitchFamily="34" charset="0"/>
              </a:rPr>
              <a:t>  </a:t>
            </a:r>
            <a:r>
              <a:rPr lang="en-US" sz="1800" b="1" dirty="0">
                <a:solidFill>
                  <a:schemeClr val="accent2"/>
                </a:solidFill>
                <a:latin typeface="Montserrat Bold" pitchFamily="34" charset="0"/>
              </a:rPr>
              <a:t>Abdurrahman Qureshi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b="1" dirty="0">
                <a:solidFill>
                  <a:schemeClr val="accent2"/>
                </a:solidFill>
                <a:latin typeface="Montserrat Bold" pitchFamily="34" charset="0"/>
              </a:rPr>
              <a:t>242469   Rumaan Shaikh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800" b="1" dirty="0">
                <a:solidFill>
                  <a:schemeClr val="accent2"/>
                </a:solidFill>
                <a:latin typeface="Montserrat Bold" pitchFamily="34" charset="0"/>
              </a:rPr>
              <a:t>242471 </a:t>
            </a:r>
            <a:r>
              <a:rPr lang="en-US" b="1" dirty="0">
                <a:solidFill>
                  <a:schemeClr val="accent2"/>
                </a:solidFill>
                <a:latin typeface="Montserrat Bold" pitchFamily="34" charset="0"/>
              </a:rPr>
              <a:t>   </a:t>
            </a:r>
            <a:r>
              <a:rPr lang="en-US" sz="1800" b="1" dirty="0">
                <a:solidFill>
                  <a:schemeClr val="accent2"/>
                </a:solidFill>
                <a:latin typeface="Montserrat Bold" pitchFamily="34" charset="0"/>
              </a:rPr>
              <a:t>Sam</a:t>
            </a:r>
            <a:r>
              <a:rPr lang="en-US" b="1" dirty="0">
                <a:solidFill>
                  <a:schemeClr val="accent2"/>
                </a:solidFill>
                <a:latin typeface="Montserrat Bold" pitchFamily="34" charset="0"/>
              </a:rPr>
              <a:t>eer Shaikh</a:t>
            </a:r>
            <a:endParaRPr lang="en-US" sz="1800" dirty="0">
              <a:solidFill>
                <a:schemeClr val="accent2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9186BAC-5FE6-43FA-8976-76C55036FD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3363" y="35473"/>
            <a:ext cx="6391275" cy="1476375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71632" y="390211"/>
            <a:ext cx="7800737" cy="10901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3400" b="1" dirty="0">
                <a:solidFill>
                  <a:schemeClr val="accent2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Testing in Vibe Coding: An Evolving Landscape</a:t>
            </a:r>
            <a:endParaRPr lang="en-US" sz="3400" dirty="0">
              <a:solidFill>
                <a:schemeClr val="accent2"/>
              </a:solidFill>
            </a:endParaRPr>
          </a:p>
        </p:txBody>
      </p:sp>
      <p:sp>
        <p:nvSpPr>
          <p:cNvPr id="4" name="Text 1"/>
          <p:cNvSpPr/>
          <p:nvPr/>
        </p:nvSpPr>
        <p:spPr>
          <a:xfrm>
            <a:off x="671632" y="1727163"/>
            <a:ext cx="7800737" cy="11515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700" dirty="0"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The rise of vibe gooning fundamentally redefines the role and methodologies of software testing. Instead of relying heavily on manual code review, the focus shifts towards sophisticated AI-assisted debugging and automated test generation. This paradigm requires robust continuous integration and continuous deployment (CI/CD) pipelines.</a:t>
            </a:r>
            <a:endParaRPr lang="en-US" sz="1700" dirty="0"/>
          </a:p>
        </p:txBody>
      </p:sp>
      <p:sp>
        <p:nvSpPr>
          <p:cNvPr id="5" name="Shape 2"/>
          <p:cNvSpPr/>
          <p:nvPr/>
        </p:nvSpPr>
        <p:spPr>
          <a:xfrm>
            <a:off x="671632" y="3274814"/>
            <a:ext cx="767596" cy="1347192"/>
          </a:xfrm>
          <a:prstGeom prst="roundRect">
            <a:avLst>
              <a:gd name="adj" fmla="val 360022"/>
            </a:avLst>
          </a:prstGeom>
          <a:solidFill>
            <a:schemeClr val="bg1">
              <a:lumMod val="85000"/>
            </a:schemeClr>
          </a:solidFill>
          <a:ln/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911543" y="3768447"/>
            <a:ext cx="287774" cy="359807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631037" y="3466624"/>
            <a:ext cx="2630448" cy="2726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0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AI-Assisted Debugging</a:t>
            </a:r>
            <a:endParaRPr lang="en-US" sz="20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" name="Shape 5"/>
          <p:cNvSpPr/>
          <p:nvPr/>
        </p:nvSpPr>
        <p:spPr>
          <a:xfrm>
            <a:off x="671632" y="4813816"/>
            <a:ext cx="767596" cy="1347192"/>
          </a:xfrm>
          <a:prstGeom prst="roundRect">
            <a:avLst>
              <a:gd name="adj" fmla="val 360022"/>
            </a:avLst>
          </a:prstGeom>
          <a:solidFill>
            <a:schemeClr val="bg1">
              <a:lumMod val="85000"/>
            </a:schemeClr>
          </a:solidFill>
          <a:ln/>
        </p:spPr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911543" y="5307449"/>
            <a:ext cx="287774" cy="359807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631037" y="5005626"/>
            <a:ext cx="3154085" cy="2726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0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Automated Test Generation</a:t>
            </a:r>
            <a:endParaRPr lang="en-US" sz="20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" name="Text 7"/>
          <p:cNvSpPr/>
          <p:nvPr/>
        </p:nvSpPr>
        <p:spPr>
          <a:xfrm>
            <a:off x="1631037" y="5393412"/>
            <a:ext cx="6841331" cy="5757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700" dirty="0"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AI creates comprehensive unit, integration, and end-to-end tests based on requirements.</a:t>
            </a:r>
            <a:endParaRPr lang="en-US" sz="1700" dirty="0"/>
          </a:p>
        </p:txBody>
      </p:sp>
      <p:sp>
        <p:nvSpPr>
          <p:cNvPr id="13" name="Shape 8"/>
          <p:cNvSpPr/>
          <p:nvPr/>
        </p:nvSpPr>
        <p:spPr>
          <a:xfrm>
            <a:off x="671632" y="6352818"/>
            <a:ext cx="767596" cy="1347192"/>
          </a:xfrm>
          <a:prstGeom prst="roundRect">
            <a:avLst>
              <a:gd name="adj" fmla="val 360022"/>
            </a:avLst>
          </a:prstGeom>
          <a:solidFill>
            <a:schemeClr val="bg1">
              <a:lumMod val="85000"/>
            </a:schemeClr>
          </a:solidFill>
          <a:ln/>
        </p:spPr>
      </p:sp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911543" y="6846451"/>
            <a:ext cx="287774" cy="359807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1631037" y="6544628"/>
            <a:ext cx="3023949" cy="2726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0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Integrated CI/CD Pipelines</a:t>
            </a:r>
            <a:endParaRPr lang="en-US" sz="20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" name="Text 10"/>
          <p:cNvSpPr/>
          <p:nvPr/>
        </p:nvSpPr>
        <p:spPr>
          <a:xfrm>
            <a:off x="1631037" y="6932414"/>
            <a:ext cx="6841331" cy="5757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700" dirty="0"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Continuous integration pipelines incorporate AI-powered tools to catch and rectify errors early in the development cycle, ensuring high-quality software delivery.</a:t>
            </a:r>
            <a:endParaRPr lang="en-US" sz="1700" dirty="0"/>
          </a:p>
        </p:txBody>
      </p:sp>
      <p:sp>
        <p:nvSpPr>
          <p:cNvPr id="17" name="Text 4">
            <a:extLst>
              <a:ext uri="{FF2B5EF4-FFF2-40B4-BE49-F238E27FC236}">
                <a16:creationId xmlns:a16="http://schemas.microsoft.com/office/drawing/2014/main" id="{CABDA527-F1D2-331F-5DB4-5052CD089680}"/>
              </a:ext>
            </a:extLst>
          </p:cNvPr>
          <p:cNvSpPr/>
          <p:nvPr/>
        </p:nvSpPr>
        <p:spPr>
          <a:xfrm>
            <a:off x="1631036" y="3859054"/>
            <a:ext cx="6841331" cy="5757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700" dirty="0"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AI models actively analyze generated code, identifying potential errors and suggesting fixes.</a:t>
            </a:r>
            <a:endParaRPr lang="en-US" sz="1700" dirty="0"/>
          </a:p>
        </p:txBody>
      </p:sp>
    </p:spTree>
  </p:cSld>
  <p:clrMapOvr>
    <a:masterClrMapping/>
  </p:clrMapOvr>
  <p:transition spd="slow">
    <p:cover dir="d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1649611"/>
            <a:ext cx="10186035" cy="701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chemeClr val="accent2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Testing in Vibe Gooning</a:t>
            </a:r>
            <a:endParaRPr lang="en-US" sz="4400" dirty="0">
              <a:solidFill>
                <a:schemeClr val="accent2"/>
              </a:solidFill>
            </a:endParaRPr>
          </a:p>
        </p:txBody>
      </p:sp>
      <p:sp>
        <p:nvSpPr>
          <p:cNvPr id="3" name="Text 1"/>
          <p:cNvSpPr/>
          <p:nvPr/>
        </p:nvSpPr>
        <p:spPr>
          <a:xfrm>
            <a:off x="863798" y="2943106"/>
            <a:ext cx="7500699" cy="18508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Vibe coding </a:t>
            </a:r>
            <a:r>
              <a:rPr lang="en-US" sz="1900" b="1" dirty="0"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fundamentally shifts testing</a:t>
            </a:r>
            <a:r>
              <a:rPr lang="en-US" sz="1900" dirty="0"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from laborious manual debugging to highly efficient, AI-assisted verification. Developers now harness AI to instantly </a:t>
            </a:r>
            <a:r>
              <a:rPr lang="en-US" sz="1900" b="1" dirty="0"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generate comprehensive test cases</a:t>
            </a:r>
            <a:r>
              <a:rPr lang="en-US" sz="1900" dirty="0"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and rapidly pinpoint errors, significantly accelerating the entire quality assurance process.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863798" y="5015984"/>
            <a:ext cx="7500699" cy="11104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Example: At Zafin, implementing iterative vibe coding cycles, powered by AI, led to an impressive </a:t>
            </a:r>
            <a:r>
              <a:rPr lang="en-US" sz="1900" b="1" dirty="0"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40% reduction in UI bug fixes</a:t>
            </a:r>
            <a:r>
              <a:rPr lang="en-US" sz="1900" dirty="0"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, demonstrating its tangible impact on development speed and reliability.</a:t>
            </a:r>
            <a:endParaRPr lang="en-US" sz="19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182939" y="1718553"/>
            <a:ext cx="4583663" cy="458366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masterClrMapping/>
  </p:clrMapOvr>
  <p:transition spd="slow">
    <p:cover dir="r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78748" y="840105"/>
            <a:ext cx="7759303" cy="11239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b="1" dirty="0">
                <a:solidFill>
                  <a:schemeClr val="accent2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Testing Challenges &amp; Best Practices</a:t>
            </a:r>
            <a:endParaRPr lang="en-US" sz="3500" dirty="0">
              <a:solidFill>
                <a:schemeClr val="accent2"/>
              </a:solidFill>
            </a:endParaRPr>
          </a:p>
        </p:txBody>
      </p:sp>
      <p:sp>
        <p:nvSpPr>
          <p:cNvPr id="4" name="Shape 1"/>
          <p:cNvSpPr/>
          <p:nvPr/>
        </p:nvSpPr>
        <p:spPr>
          <a:xfrm>
            <a:off x="6178748" y="2260759"/>
            <a:ext cx="3780711" cy="2605921"/>
          </a:xfrm>
          <a:prstGeom prst="roundRect">
            <a:avLst>
              <a:gd name="adj" fmla="val 4211"/>
            </a:avLst>
          </a:prstGeom>
          <a:solidFill>
            <a:schemeClr val="bg1">
              <a:lumMod val="85000"/>
            </a:schemeClr>
          </a:solidFill>
          <a:ln w="22860">
            <a:solidFill>
              <a:srgbClr val="494A4B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155888" y="2260759"/>
            <a:ext cx="91440" cy="2605921"/>
          </a:xfrm>
          <a:prstGeom prst="roundRect">
            <a:avLst>
              <a:gd name="adj" fmla="val 32452"/>
            </a:avLst>
          </a:prstGeom>
          <a:solidFill>
            <a:srgbClr val="FFFFFF"/>
          </a:solidFill>
          <a:ln/>
        </p:spPr>
      </p:sp>
      <p:sp>
        <p:nvSpPr>
          <p:cNvPr id="6" name="Text 3"/>
          <p:cNvSpPr/>
          <p:nvPr/>
        </p:nvSpPr>
        <p:spPr>
          <a:xfrm>
            <a:off x="6467951" y="2481382"/>
            <a:ext cx="3270885" cy="5619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0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Subtle Bugs &amp; Human Oversight</a:t>
            </a:r>
            <a:endParaRPr lang="en-US" sz="20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" name="Text 4"/>
          <p:cNvSpPr/>
          <p:nvPr/>
        </p:nvSpPr>
        <p:spPr>
          <a:xfrm>
            <a:off x="6422112" y="3161943"/>
            <a:ext cx="3413263" cy="14841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00" dirty="0"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While AI excels at speed, its generated code can sometimes introduce subtle, hard-to-detect bugs. Therefore, human oversight and critical review remain absolutely essential.</a:t>
            </a:r>
            <a:endParaRPr lang="en-US" sz="1700" dirty="0"/>
          </a:p>
        </p:txBody>
      </p:sp>
      <p:sp>
        <p:nvSpPr>
          <p:cNvPr id="8" name="Shape 5"/>
          <p:cNvSpPr/>
          <p:nvPr/>
        </p:nvSpPr>
        <p:spPr>
          <a:xfrm>
            <a:off x="10157222" y="2260759"/>
            <a:ext cx="3780830" cy="2605921"/>
          </a:xfrm>
          <a:prstGeom prst="roundRect">
            <a:avLst>
              <a:gd name="adj" fmla="val 4211"/>
            </a:avLst>
          </a:prstGeom>
          <a:solidFill>
            <a:schemeClr val="bg1">
              <a:lumMod val="85000"/>
            </a:schemeClr>
          </a:solidFill>
          <a:ln w="22860">
            <a:solidFill>
              <a:srgbClr val="494A4B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10134362" y="2260759"/>
            <a:ext cx="91440" cy="2605921"/>
          </a:xfrm>
          <a:prstGeom prst="roundRect">
            <a:avLst>
              <a:gd name="adj" fmla="val 32452"/>
            </a:avLst>
          </a:prstGeom>
          <a:solidFill>
            <a:srgbClr val="FFFFFF"/>
          </a:solidFill>
          <a:ln/>
        </p:spPr>
      </p:sp>
      <p:sp>
        <p:nvSpPr>
          <p:cNvPr id="10" name="Text 7"/>
          <p:cNvSpPr/>
          <p:nvPr/>
        </p:nvSpPr>
        <p:spPr>
          <a:xfrm>
            <a:off x="10446425" y="2481382"/>
            <a:ext cx="3271004" cy="5619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0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Prompt Refinement &amp; Feedback Loops</a:t>
            </a:r>
            <a:endParaRPr lang="en-US" sz="20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1" name="Text 8"/>
          <p:cNvSpPr/>
          <p:nvPr/>
        </p:nvSpPr>
        <p:spPr>
          <a:xfrm>
            <a:off x="10400584" y="3161943"/>
            <a:ext cx="3413388" cy="14841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00" dirty="0"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Effective testing within vibe gooning relies on continuous prompt refinement and robust AI-human feedback loops to ensure generated tests align with complex requirements.</a:t>
            </a:r>
            <a:endParaRPr lang="en-US" sz="1700" dirty="0"/>
          </a:p>
        </p:txBody>
      </p:sp>
      <p:sp>
        <p:nvSpPr>
          <p:cNvPr id="12" name="Shape 9"/>
          <p:cNvSpPr/>
          <p:nvPr/>
        </p:nvSpPr>
        <p:spPr>
          <a:xfrm>
            <a:off x="6178748" y="5064443"/>
            <a:ext cx="3780711" cy="2324933"/>
          </a:xfrm>
          <a:prstGeom prst="roundRect">
            <a:avLst>
              <a:gd name="adj" fmla="val 4720"/>
            </a:avLst>
          </a:prstGeom>
          <a:solidFill>
            <a:schemeClr val="bg1">
              <a:lumMod val="85000"/>
            </a:schemeClr>
          </a:solidFill>
          <a:ln w="22860">
            <a:solidFill>
              <a:srgbClr val="494A4B"/>
            </a:solidFill>
            <a:prstDash val="solid"/>
          </a:ln>
        </p:spPr>
      </p:sp>
      <p:sp>
        <p:nvSpPr>
          <p:cNvPr id="13" name="Shape 10"/>
          <p:cNvSpPr/>
          <p:nvPr/>
        </p:nvSpPr>
        <p:spPr>
          <a:xfrm>
            <a:off x="6155888" y="5064443"/>
            <a:ext cx="91440" cy="2324933"/>
          </a:xfrm>
          <a:prstGeom prst="roundRect">
            <a:avLst>
              <a:gd name="adj" fmla="val 32452"/>
            </a:avLst>
          </a:prstGeom>
          <a:solidFill>
            <a:srgbClr val="FFFFFF"/>
          </a:solidFill>
          <a:ln/>
        </p:spPr>
      </p:sp>
      <p:sp>
        <p:nvSpPr>
          <p:cNvPr id="14" name="Text 11"/>
          <p:cNvSpPr/>
          <p:nvPr/>
        </p:nvSpPr>
        <p:spPr>
          <a:xfrm>
            <a:off x="6467951" y="5285065"/>
            <a:ext cx="2248019" cy="2809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0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Trust But Verify</a:t>
            </a:r>
            <a:endParaRPr lang="en-US" sz="20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Text 12"/>
          <p:cNvSpPr/>
          <p:nvPr/>
        </p:nvSpPr>
        <p:spPr>
          <a:xfrm>
            <a:off x="6422112" y="5684639"/>
            <a:ext cx="3413263" cy="14841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00" dirty="0"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Embracing a "trust but verify" mindset is crucial. This balances the unparalleled speed of AI with the necessary rigor for maintainability and long-term code health.</a:t>
            </a:r>
            <a:endParaRPr lang="en-US" sz="1700" dirty="0"/>
          </a:p>
        </p:txBody>
      </p:sp>
    </p:spTree>
  </p:cSld>
  <p:clrMapOvr>
    <a:masterClrMapping/>
  </p:clrMapOvr>
  <p:transition spd="slow">
    <p:cover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8186" y="572095"/>
            <a:ext cx="9814798" cy="5911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50"/>
              </a:lnSpc>
              <a:buNone/>
            </a:pPr>
            <a:r>
              <a:rPr lang="en-US" sz="3700" b="1" dirty="0">
                <a:solidFill>
                  <a:schemeClr val="accent2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Alternatives to Vibe Gooning</a:t>
            </a:r>
            <a:endParaRPr lang="en-US" sz="3700" dirty="0">
              <a:solidFill>
                <a:schemeClr val="accent2"/>
              </a:solidFill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28186" y="1579364"/>
            <a:ext cx="4217908" cy="421790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28186" y="6005274"/>
            <a:ext cx="3012877" cy="2955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Traditional Coding Rigor</a:t>
            </a:r>
            <a:endParaRPr lang="en-US" sz="24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Text 2"/>
          <p:cNvSpPr/>
          <p:nvPr/>
        </p:nvSpPr>
        <p:spPr>
          <a:xfrm>
            <a:off x="728186" y="6425565"/>
            <a:ext cx="4217908" cy="12487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700" dirty="0"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Conventional coding methodologies still prevail in </a:t>
            </a:r>
            <a:r>
              <a:rPr lang="en-US" sz="1700" b="1" dirty="0"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high-stakes sectors</a:t>
            </a:r>
            <a:r>
              <a:rPr lang="en-US" sz="1700" dirty="0"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like banking, where risk sensitivity and stringent regulations demand meticulous, human-driven development.</a:t>
            </a:r>
            <a:endParaRPr lang="en-US" sz="17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206127" y="1579364"/>
            <a:ext cx="4218027" cy="4218027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06127" y="6005393"/>
            <a:ext cx="2404110" cy="2955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Low-Code/No-Code</a:t>
            </a:r>
            <a:endParaRPr lang="en-US" sz="24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Text 4"/>
          <p:cNvSpPr/>
          <p:nvPr/>
        </p:nvSpPr>
        <p:spPr>
          <a:xfrm>
            <a:off x="5206127" y="6425684"/>
            <a:ext cx="4218027" cy="15609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700" dirty="0"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Platforms like Bubble or Webflow offer another path to democratization, simplifying development for non-programmers, yet often </a:t>
            </a:r>
            <a:r>
              <a:rPr lang="en-US" sz="1700" b="1" dirty="0"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lack the creative flexibility</a:t>
            </a:r>
            <a:r>
              <a:rPr lang="en-US" sz="1700" dirty="0"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and deep customization of vibe coding.</a:t>
            </a:r>
            <a:endParaRPr lang="en-US" sz="17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684187" y="1579364"/>
            <a:ext cx="4217908" cy="4217908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684187" y="6005274"/>
            <a:ext cx="2555796" cy="2955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Hybrid Collaboration</a:t>
            </a:r>
            <a:endParaRPr lang="en-US" sz="24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1" name="Text 6"/>
          <p:cNvSpPr/>
          <p:nvPr/>
        </p:nvSpPr>
        <p:spPr>
          <a:xfrm>
            <a:off x="9684187" y="6425565"/>
            <a:ext cx="4217908" cy="12487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700" dirty="0"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Hybrid models, combining AI-driven vibe coding with traditional pair programming, offer a </a:t>
            </a:r>
            <a:r>
              <a:rPr lang="en-US" sz="1700" b="1" dirty="0"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balanced approach</a:t>
            </a:r>
            <a:r>
              <a:rPr lang="en-US" sz="1700" dirty="0"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, merging rapid innovation with robust human control and oversight.</a:t>
            </a:r>
            <a:endParaRPr lang="en-US" sz="1700" dirty="0"/>
          </a:p>
        </p:txBody>
      </p:sp>
    </p:spTree>
  </p:cSld>
  <p:clrMapOvr>
    <a:masterClrMapping/>
  </p:clrMapOvr>
  <p:transition spd="slow">
    <p:cover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0" y="0"/>
            <a:ext cx="14630400" cy="276939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5335" y="3451860"/>
            <a:ext cx="10779323" cy="6293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950" b="1" dirty="0">
                <a:solidFill>
                  <a:schemeClr val="accent2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Emerging Tools &amp; Approaches</a:t>
            </a:r>
            <a:endParaRPr lang="en-US" sz="3950" dirty="0">
              <a:solidFill>
                <a:schemeClr val="accent2"/>
              </a:solidFill>
            </a:endParaRPr>
          </a:p>
        </p:txBody>
      </p:sp>
      <p:sp>
        <p:nvSpPr>
          <p:cNvPr id="4" name="Text 1"/>
          <p:cNvSpPr/>
          <p:nvPr/>
        </p:nvSpPr>
        <p:spPr>
          <a:xfrm>
            <a:off x="775335" y="4413528"/>
            <a:ext cx="13079730" cy="3323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700" dirty="0"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The landscape of coding is evolving rapidly with powerful AI integration.</a:t>
            </a:r>
            <a:endParaRPr lang="en-US" sz="1700" dirty="0"/>
          </a:p>
        </p:txBody>
      </p:sp>
      <p:sp>
        <p:nvSpPr>
          <p:cNvPr id="5" name="Shape 2"/>
          <p:cNvSpPr/>
          <p:nvPr/>
        </p:nvSpPr>
        <p:spPr>
          <a:xfrm>
            <a:off x="775335" y="4995029"/>
            <a:ext cx="4212193" cy="2551986"/>
          </a:xfrm>
          <a:prstGeom prst="roundRect">
            <a:avLst>
              <a:gd name="adj" fmla="val 20836"/>
            </a:avLst>
          </a:prstGeom>
          <a:solidFill>
            <a:schemeClr val="bg1">
              <a:lumMod val="85000"/>
            </a:schemeClr>
          </a:solidFill>
          <a:ln/>
        </p:spPr>
      </p:sp>
      <p:sp>
        <p:nvSpPr>
          <p:cNvPr id="6" name="Text 3"/>
          <p:cNvSpPr/>
          <p:nvPr/>
        </p:nvSpPr>
        <p:spPr>
          <a:xfrm>
            <a:off x="996791" y="5216485"/>
            <a:ext cx="3539490" cy="3146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AI Agents: Claude &amp; Cursor</a:t>
            </a:r>
            <a:endParaRPr lang="en-US" sz="1950" dirty="0"/>
          </a:p>
        </p:txBody>
      </p:sp>
      <p:sp>
        <p:nvSpPr>
          <p:cNvPr id="7" name="Text 4"/>
          <p:cNvSpPr/>
          <p:nvPr/>
        </p:nvSpPr>
        <p:spPr>
          <a:xfrm>
            <a:off x="996791" y="5664041"/>
            <a:ext cx="3769281" cy="16615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700" dirty="0"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Advanced AI agents like </a:t>
            </a:r>
            <a:r>
              <a:rPr lang="en-US" sz="1700" b="1" dirty="0"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Claude and Cursor</a:t>
            </a:r>
            <a:r>
              <a:rPr lang="en-US" sz="1700" dirty="0"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are at the forefront, powering vibe coding with natural language processing for intuitive, high-quality code generation.</a:t>
            </a:r>
            <a:endParaRPr lang="en-US" sz="1700" dirty="0"/>
          </a:p>
        </p:txBody>
      </p:sp>
      <p:sp>
        <p:nvSpPr>
          <p:cNvPr id="8" name="Shape 5"/>
          <p:cNvSpPr/>
          <p:nvPr/>
        </p:nvSpPr>
        <p:spPr>
          <a:xfrm>
            <a:off x="5208984" y="4995029"/>
            <a:ext cx="4212312" cy="2551986"/>
          </a:xfrm>
          <a:prstGeom prst="roundRect">
            <a:avLst>
              <a:gd name="adj" fmla="val 20836"/>
            </a:avLst>
          </a:prstGeom>
          <a:solidFill>
            <a:schemeClr val="bg1">
              <a:lumMod val="85000"/>
            </a:schemeClr>
          </a:solidFill>
          <a:ln/>
        </p:spPr>
      </p:sp>
      <p:sp>
        <p:nvSpPr>
          <p:cNvPr id="9" name="Text 6"/>
          <p:cNvSpPr/>
          <p:nvPr/>
        </p:nvSpPr>
        <p:spPr>
          <a:xfrm>
            <a:off x="5430441" y="5216485"/>
            <a:ext cx="3621286" cy="3146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Deep AI Integration: Notion</a:t>
            </a:r>
            <a:endParaRPr lang="en-US" sz="1950" dirty="0"/>
          </a:p>
        </p:txBody>
      </p:sp>
      <p:sp>
        <p:nvSpPr>
          <p:cNvPr id="10" name="Text 7"/>
          <p:cNvSpPr/>
          <p:nvPr/>
        </p:nvSpPr>
        <p:spPr>
          <a:xfrm>
            <a:off x="5430441" y="5664041"/>
            <a:ext cx="3769400" cy="16615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700" dirty="0"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Companies like </a:t>
            </a:r>
            <a:r>
              <a:rPr lang="en-US" sz="1700" b="1" dirty="0"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Notion</a:t>
            </a:r>
            <a:r>
              <a:rPr lang="en-US" sz="1700" dirty="0"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are integrating AI deeply into their development workflows, with an impressive </a:t>
            </a:r>
            <a:r>
              <a:rPr lang="en-US" sz="1700" b="1" dirty="0"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30-40% of their codebase now AI-assisted</a:t>
            </a:r>
            <a:r>
              <a:rPr lang="en-US" sz="1700" dirty="0"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, showcasing mainstream adoption.</a:t>
            </a:r>
            <a:endParaRPr lang="en-US" sz="1700" dirty="0"/>
          </a:p>
        </p:txBody>
      </p:sp>
      <p:sp>
        <p:nvSpPr>
          <p:cNvPr id="11" name="Shape 8"/>
          <p:cNvSpPr/>
          <p:nvPr/>
        </p:nvSpPr>
        <p:spPr>
          <a:xfrm>
            <a:off x="9642753" y="4995029"/>
            <a:ext cx="4212193" cy="2551986"/>
          </a:xfrm>
          <a:prstGeom prst="roundRect">
            <a:avLst>
              <a:gd name="adj" fmla="val 20836"/>
            </a:avLst>
          </a:prstGeom>
          <a:solidFill>
            <a:schemeClr val="bg1">
              <a:lumMod val="85000"/>
            </a:schemeClr>
          </a:solidFill>
          <a:ln/>
        </p:spPr>
      </p:sp>
      <p:sp>
        <p:nvSpPr>
          <p:cNvPr id="12" name="Text 9"/>
          <p:cNvSpPr/>
          <p:nvPr/>
        </p:nvSpPr>
        <p:spPr>
          <a:xfrm>
            <a:off x="9864209" y="5216485"/>
            <a:ext cx="3070979" cy="3146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Autonomous AI Agents</a:t>
            </a:r>
            <a:endParaRPr lang="en-US" sz="1950" dirty="0"/>
          </a:p>
        </p:txBody>
      </p:sp>
      <p:sp>
        <p:nvSpPr>
          <p:cNvPr id="13" name="Text 10"/>
          <p:cNvSpPr/>
          <p:nvPr/>
        </p:nvSpPr>
        <p:spPr>
          <a:xfrm>
            <a:off x="9864209" y="5664041"/>
            <a:ext cx="3769281" cy="16615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700" dirty="0"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Future alternatives may include sophisticated AI "agents" autonomously managing complex background tasks, liberating developers for purely strategic and creative endeavors.</a:t>
            </a:r>
            <a:endParaRPr lang="en-US" sz="1700" dirty="0"/>
          </a:p>
        </p:txBody>
      </p:sp>
    </p:spTree>
  </p:cSld>
  <p:clrMapOvr>
    <a:masterClrMapping/>
  </p:clrMapOvr>
  <p:transition spd="slow">
    <p:cover dir="d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65691" y="954286"/>
            <a:ext cx="7612618" cy="12430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chemeClr val="accent2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Summary — The Vibe Gooning Revolution</a:t>
            </a:r>
            <a:endParaRPr lang="en-US" sz="3900" dirty="0">
              <a:solidFill>
                <a:schemeClr val="accent2"/>
              </a:solidFill>
            </a:endParaRPr>
          </a:p>
        </p:txBody>
      </p:sp>
      <p:sp>
        <p:nvSpPr>
          <p:cNvPr id="4" name="Text 1"/>
          <p:cNvSpPr/>
          <p:nvPr/>
        </p:nvSpPr>
        <p:spPr>
          <a:xfrm>
            <a:off x="765691" y="2525435"/>
            <a:ext cx="218718" cy="273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Montserrat Light" pitchFamily="34" charset="0"/>
                <a:ea typeface="Montserrat Light" pitchFamily="34" charset="-122"/>
                <a:cs typeface="Montserrat Light" pitchFamily="34" charset="-120"/>
              </a:rPr>
              <a:t>01</a:t>
            </a:r>
            <a:endParaRPr lang="en-US" sz="1700" dirty="0"/>
          </a:p>
        </p:txBody>
      </p:sp>
      <p:sp>
        <p:nvSpPr>
          <p:cNvPr id="5" name="Shape 2"/>
          <p:cNvSpPr/>
          <p:nvPr/>
        </p:nvSpPr>
        <p:spPr>
          <a:xfrm>
            <a:off x="765691" y="2866668"/>
            <a:ext cx="3696891" cy="3048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6" name="Text 3"/>
          <p:cNvSpPr/>
          <p:nvPr/>
        </p:nvSpPr>
        <p:spPr>
          <a:xfrm>
            <a:off x="765691" y="3036927"/>
            <a:ext cx="2932390" cy="3107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Creative Orchestrators</a:t>
            </a:r>
            <a:endParaRPr lang="en-US" sz="195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" name="Text 4"/>
          <p:cNvSpPr/>
          <p:nvPr/>
        </p:nvSpPr>
        <p:spPr>
          <a:xfrm>
            <a:off x="765691" y="3478887"/>
            <a:ext cx="3696891" cy="16400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700" dirty="0"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Vibe gooning transforms developers into creative orchestrators, shifting focus from tedious syntax to high-level strategy and innovative problem-solving.</a:t>
            </a:r>
            <a:endParaRPr lang="en-US" sz="1700" dirty="0"/>
          </a:p>
        </p:txBody>
      </p:sp>
      <p:sp>
        <p:nvSpPr>
          <p:cNvPr id="8" name="Text 5"/>
          <p:cNvSpPr/>
          <p:nvPr/>
        </p:nvSpPr>
        <p:spPr>
          <a:xfrm>
            <a:off x="4681299" y="2525435"/>
            <a:ext cx="218718" cy="273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Montserrat Light" pitchFamily="34" charset="0"/>
                <a:ea typeface="Montserrat Light" pitchFamily="34" charset="-122"/>
                <a:cs typeface="Montserrat Light" pitchFamily="34" charset="-120"/>
              </a:rPr>
              <a:t>02</a:t>
            </a:r>
            <a:endParaRPr lang="en-US" sz="1700" dirty="0"/>
          </a:p>
        </p:txBody>
      </p:sp>
      <p:sp>
        <p:nvSpPr>
          <p:cNvPr id="9" name="Shape 6"/>
          <p:cNvSpPr/>
          <p:nvPr/>
        </p:nvSpPr>
        <p:spPr>
          <a:xfrm>
            <a:off x="4681299" y="2866668"/>
            <a:ext cx="3697010" cy="3048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10" name="Text 7"/>
          <p:cNvSpPr/>
          <p:nvPr/>
        </p:nvSpPr>
        <p:spPr>
          <a:xfrm>
            <a:off x="4681299" y="3036927"/>
            <a:ext cx="3020139" cy="3107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Accelerated Innovation</a:t>
            </a:r>
            <a:endParaRPr lang="en-US" sz="195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1" name="Text 8"/>
          <p:cNvSpPr/>
          <p:nvPr/>
        </p:nvSpPr>
        <p:spPr>
          <a:xfrm>
            <a:off x="4681299" y="3478887"/>
            <a:ext cx="3697010" cy="16400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700" dirty="0"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The synergy of AI-human collaboration dramatically accelerates prototyping, democratizes software creation, and amplifies collective knowledge within teams.</a:t>
            </a:r>
            <a:endParaRPr lang="en-US" sz="1700" dirty="0"/>
          </a:p>
        </p:txBody>
      </p:sp>
      <p:sp>
        <p:nvSpPr>
          <p:cNvPr id="12" name="Text 9"/>
          <p:cNvSpPr/>
          <p:nvPr/>
        </p:nvSpPr>
        <p:spPr>
          <a:xfrm>
            <a:off x="765691" y="5501759"/>
            <a:ext cx="218718" cy="273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Montserrat Light" pitchFamily="34" charset="0"/>
                <a:ea typeface="Montserrat Light" pitchFamily="34" charset="-122"/>
                <a:cs typeface="Montserrat Light" pitchFamily="34" charset="-120"/>
              </a:rPr>
              <a:t>03</a:t>
            </a:r>
            <a:endParaRPr lang="en-US" sz="1700" dirty="0"/>
          </a:p>
        </p:txBody>
      </p:sp>
      <p:sp>
        <p:nvSpPr>
          <p:cNvPr id="13" name="Shape 10"/>
          <p:cNvSpPr/>
          <p:nvPr/>
        </p:nvSpPr>
        <p:spPr>
          <a:xfrm>
            <a:off x="765691" y="5842992"/>
            <a:ext cx="7612618" cy="3048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14" name="Text 11"/>
          <p:cNvSpPr/>
          <p:nvPr/>
        </p:nvSpPr>
        <p:spPr>
          <a:xfrm>
            <a:off x="765691" y="6013252"/>
            <a:ext cx="2977396" cy="3107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Culture of Flow &amp; Trust</a:t>
            </a:r>
            <a:endParaRPr lang="en-US" sz="195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Text 12"/>
          <p:cNvSpPr/>
          <p:nvPr/>
        </p:nvSpPr>
        <p:spPr>
          <a:xfrm>
            <a:off x="765691" y="6455212"/>
            <a:ext cx="7612618" cy="6560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700" dirty="0"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This new culture embraces deep flow states, fosters trust in AI as a capable partner, and champions rapid iteration to constantly push the boundaries of innovation.</a:t>
            </a:r>
            <a:endParaRPr lang="en-US" sz="1700" dirty="0"/>
          </a:p>
        </p:txBody>
      </p:sp>
    </p:spTree>
  </p:cSld>
  <p:clrMapOvr>
    <a:masterClrMapping/>
  </p:clrMapOvr>
  <p:transition spd="slow">
    <p:cover dir="r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0208" y="952619"/>
            <a:ext cx="12378571" cy="5765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00"/>
              </a:lnSpc>
              <a:buNone/>
            </a:pPr>
            <a:r>
              <a:rPr lang="en-US" sz="3600" b="1" dirty="0">
                <a:solidFill>
                  <a:schemeClr val="accent2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Miscellaneous Insights &amp; Future Outlook</a:t>
            </a:r>
            <a:endParaRPr lang="en-US" sz="3600" dirty="0">
              <a:solidFill>
                <a:schemeClr val="accent2"/>
              </a:solidFill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208" y="2061686"/>
            <a:ext cx="4986933" cy="498693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4" name="Shape 1"/>
          <p:cNvSpPr/>
          <p:nvPr/>
        </p:nvSpPr>
        <p:spPr>
          <a:xfrm>
            <a:off x="10052328" y="2061686"/>
            <a:ext cx="22860" cy="4554498"/>
          </a:xfrm>
          <a:prstGeom prst="roundRect">
            <a:avLst>
              <a:gd name="adj" fmla="val 133155"/>
            </a:avLst>
          </a:prstGeom>
          <a:solidFill>
            <a:srgbClr val="494A4B"/>
          </a:solidFill>
          <a:ln/>
        </p:spPr>
      </p:sp>
      <p:sp>
        <p:nvSpPr>
          <p:cNvPr id="5" name="Shape 2"/>
          <p:cNvSpPr/>
          <p:nvPr/>
        </p:nvSpPr>
        <p:spPr>
          <a:xfrm>
            <a:off x="9680853" y="2278499"/>
            <a:ext cx="405765" cy="22860"/>
          </a:xfrm>
          <a:prstGeom prst="roundRect">
            <a:avLst>
              <a:gd name="adj" fmla="val 133155"/>
            </a:avLst>
          </a:prstGeom>
          <a:solidFill>
            <a:srgbClr val="494A4B"/>
          </a:solidFill>
          <a:ln/>
        </p:spPr>
      </p:sp>
      <p:sp>
        <p:nvSpPr>
          <p:cNvPr id="6" name="Shape 3"/>
          <p:cNvSpPr/>
          <p:nvPr/>
        </p:nvSpPr>
        <p:spPr>
          <a:xfrm>
            <a:off x="9987677" y="2213848"/>
            <a:ext cx="152162" cy="152162"/>
          </a:xfrm>
          <a:prstGeom prst="roundRect">
            <a:avLst>
              <a:gd name="adj" fmla="val 300469"/>
            </a:avLst>
          </a:prstGeom>
          <a:solidFill>
            <a:srgbClr val="FFFFFF"/>
          </a:solidFill>
          <a:ln/>
        </p:spPr>
      </p:sp>
      <p:sp>
        <p:nvSpPr>
          <p:cNvPr id="7" name="Text 4"/>
          <p:cNvSpPr/>
          <p:nvPr/>
        </p:nvSpPr>
        <p:spPr>
          <a:xfrm>
            <a:off x="6199823" y="2131338"/>
            <a:ext cx="3052286" cy="5765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250"/>
              </a:lnSpc>
              <a:buNone/>
            </a:pPr>
            <a:r>
              <a:rPr lang="en-US" sz="20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Origins &amp; Mainstream Adoption</a:t>
            </a:r>
            <a:endParaRPr lang="en-US" sz="20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Text 5"/>
          <p:cNvSpPr/>
          <p:nvPr/>
        </p:nvSpPr>
        <p:spPr>
          <a:xfrm>
            <a:off x="6199823" y="2910721"/>
            <a:ext cx="3052286" cy="12172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350"/>
              </a:lnSpc>
              <a:buNone/>
            </a:pPr>
            <a:r>
              <a:rPr lang="en-US" sz="1700" dirty="0"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The term "vibe coding" was coined by </a:t>
            </a:r>
            <a:r>
              <a:rPr lang="en-US" sz="1700" b="1" dirty="0"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Andrej Karpathy</a:t>
            </a:r>
            <a:r>
              <a:rPr lang="en-US" sz="1700" dirty="0"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, now a recognized paradigm reshaping modern software development.</a:t>
            </a:r>
            <a:endParaRPr lang="en-US" sz="1700" dirty="0"/>
          </a:p>
        </p:txBody>
      </p:sp>
      <p:sp>
        <p:nvSpPr>
          <p:cNvPr id="9" name="Shape 6"/>
          <p:cNvSpPr/>
          <p:nvPr/>
        </p:nvSpPr>
        <p:spPr>
          <a:xfrm>
            <a:off x="10040898" y="3495913"/>
            <a:ext cx="405765" cy="22860"/>
          </a:xfrm>
          <a:prstGeom prst="roundRect">
            <a:avLst>
              <a:gd name="adj" fmla="val 133155"/>
            </a:avLst>
          </a:prstGeom>
          <a:solidFill>
            <a:srgbClr val="494A4B"/>
          </a:solidFill>
          <a:ln/>
        </p:spPr>
      </p:sp>
      <p:sp>
        <p:nvSpPr>
          <p:cNvPr id="10" name="Shape 7"/>
          <p:cNvSpPr/>
          <p:nvPr/>
        </p:nvSpPr>
        <p:spPr>
          <a:xfrm>
            <a:off x="9987677" y="3431262"/>
            <a:ext cx="152162" cy="152162"/>
          </a:xfrm>
          <a:prstGeom prst="roundRect">
            <a:avLst>
              <a:gd name="adj" fmla="val 300469"/>
            </a:avLst>
          </a:prstGeom>
          <a:solidFill>
            <a:srgbClr val="FFFFFF"/>
          </a:solidFill>
          <a:ln/>
        </p:spPr>
      </p:sp>
      <p:sp>
        <p:nvSpPr>
          <p:cNvPr id="11" name="Text 8"/>
          <p:cNvSpPr/>
          <p:nvPr/>
        </p:nvSpPr>
        <p:spPr>
          <a:xfrm>
            <a:off x="10875407" y="3348752"/>
            <a:ext cx="2572226" cy="2882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20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Lingering Challenges</a:t>
            </a:r>
            <a:endParaRPr lang="en-US" sz="20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" name="Text 9"/>
          <p:cNvSpPr/>
          <p:nvPr/>
        </p:nvSpPr>
        <p:spPr>
          <a:xfrm>
            <a:off x="10875407" y="3839885"/>
            <a:ext cx="3052286" cy="1521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700" dirty="0"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Despite its benefits, challenges persist, including managing code maintainability, ensuring deep code understanding, and navigating ethical AI use.</a:t>
            </a:r>
            <a:endParaRPr lang="en-US" sz="1700" dirty="0"/>
          </a:p>
        </p:txBody>
      </p:sp>
      <p:sp>
        <p:nvSpPr>
          <p:cNvPr id="13" name="Shape 10"/>
          <p:cNvSpPr/>
          <p:nvPr/>
        </p:nvSpPr>
        <p:spPr>
          <a:xfrm>
            <a:off x="9680853" y="4750594"/>
            <a:ext cx="405765" cy="22860"/>
          </a:xfrm>
          <a:prstGeom prst="roundRect">
            <a:avLst>
              <a:gd name="adj" fmla="val 133155"/>
            </a:avLst>
          </a:prstGeom>
          <a:solidFill>
            <a:srgbClr val="494A4B"/>
          </a:solidFill>
          <a:ln/>
        </p:spPr>
      </p:sp>
      <p:sp>
        <p:nvSpPr>
          <p:cNvPr id="14" name="Shape 11"/>
          <p:cNvSpPr/>
          <p:nvPr/>
        </p:nvSpPr>
        <p:spPr>
          <a:xfrm>
            <a:off x="9987677" y="4685943"/>
            <a:ext cx="152162" cy="152162"/>
          </a:xfrm>
          <a:prstGeom prst="roundRect">
            <a:avLst>
              <a:gd name="adj" fmla="val 300469"/>
            </a:avLst>
          </a:prstGeom>
          <a:solidFill>
            <a:srgbClr val="FFFFFF"/>
          </a:solidFill>
          <a:ln/>
        </p:spPr>
      </p:sp>
      <p:sp>
        <p:nvSpPr>
          <p:cNvPr id="15" name="Text 12"/>
          <p:cNvSpPr/>
          <p:nvPr/>
        </p:nvSpPr>
        <p:spPr>
          <a:xfrm>
            <a:off x="6464498" y="4603433"/>
            <a:ext cx="2787610" cy="2882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250"/>
              </a:lnSpc>
              <a:buNone/>
            </a:pPr>
            <a:r>
              <a:rPr lang="en-US" sz="20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Future: "Vibe Teaming"</a:t>
            </a:r>
            <a:endParaRPr lang="en-US" sz="20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" name="Text 13"/>
          <p:cNvSpPr/>
          <p:nvPr/>
        </p:nvSpPr>
        <p:spPr>
          <a:xfrm>
            <a:off x="6199823" y="5094565"/>
            <a:ext cx="3052286" cy="1521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350"/>
              </a:lnSpc>
              <a:buNone/>
            </a:pPr>
            <a:r>
              <a:rPr lang="en-US" sz="1700" dirty="0"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The future points towards even deeper AI integration within teams, evolving into "vibe teaming" to enhance collective intelligence and output.</a:t>
            </a:r>
            <a:endParaRPr lang="en-US" sz="1700" dirty="0"/>
          </a:p>
        </p:txBody>
      </p:sp>
    </p:spTree>
  </p:cSld>
  <p:clrMapOvr>
    <a:masterClrMapping/>
  </p:clrMapOvr>
  <p:transition spd="slow">
    <p:cover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62720" y="691375"/>
            <a:ext cx="7769781" cy="64677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150"/>
              </a:lnSpc>
              <a:buNone/>
            </a:pPr>
            <a:r>
              <a:rPr lang="en-US" sz="8800" b="1" dirty="0">
                <a:solidFill>
                  <a:schemeClr val="accent2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From </a:t>
            </a:r>
          </a:p>
          <a:p>
            <a:pPr marL="0" indent="0" algn="ctr">
              <a:lnSpc>
                <a:spcPts val="13150"/>
              </a:lnSpc>
              <a:buNone/>
            </a:pPr>
            <a:r>
              <a:rPr lang="en-US" sz="8800" b="1" dirty="0">
                <a:solidFill>
                  <a:schemeClr val="accent2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Typist </a:t>
            </a:r>
          </a:p>
          <a:p>
            <a:pPr marL="0" indent="0" algn="ctr">
              <a:lnSpc>
                <a:spcPts val="13150"/>
              </a:lnSpc>
              <a:buNone/>
            </a:pPr>
            <a:r>
              <a:rPr lang="en-US" sz="8800" b="1" dirty="0">
                <a:solidFill>
                  <a:schemeClr val="accent2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to Orchestrator</a:t>
            </a:r>
            <a:endParaRPr lang="en-US" sz="8800" dirty="0">
              <a:solidFill>
                <a:schemeClr val="accent2"/>
              </a:solidFill>
            </a:endParaRPr>
          </a:p>
        </p:txBody>
      </p:sp>
    </p:spTree>
  </p:cSld>
  <p:clrMapOvr>
    <a:masterClrMapping/>
  </p:clrMapOvr>
  <p:transition spd="slow">
    <p:cover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0" y="0"/>
            <a:ext cx="14630400" cy="236017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60797" y="3685580"/>
            <a:ext cx="13308806" cy="32184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2650"/>
              </a:lnSpc>
              <a:buNone/>
            </a:pPr>
            <a:r>
              <a:rPr lang="en-US" sz="10100" b="1" dirty="0">
                <a:solidFill>
                  <a:schemeClr val="accent2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Optimizing Creativity &amp; Focus</a:t>
            </a:r>
            <a:endParaRPr lang="en-US" sz="10100" dirty="0">
              <a:solidFill>
                <a:schemeClr val="accent2"/>
              </a:solidFill>
            </a:endParaRPr>
          </a:p>
        </p:txBody>
      </p:sp>
    </p:spTree>
  </p:cSld>
  <p:clrMapOvr>
    <a:masterClrMapping/>
  </p:clrMapOvr>
  <p:transition spd="slow">
    <p:cover dir="d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684984" y="555903"/>
            <a:ext cx="7260431" cy="5742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500"/>
              </a:lnSpc>
              <a:buNone/>
            </a:pPr>
            <a:r>
              <a:rPr lang="en-US" sz="3600" b="1" dirty="0">
                <a:solidFill>
                  <a:schemeClr val="accent2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The New Era of Coding is Here</a:t>
            </a:r>
            <a:endParaRPr lang="en-US" sz="3600" dirty="0">
              <a:solidFill>
                <a:schemeClr val="accent2"/>
              </a:solidFill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314093" y="1660684"/>
            <a:ext cx="5302924" cy="530292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5122" y="1660684"/>
            <a:ext cx="303252" cy="378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226385" y="1660803"/>
            <a:ext cx="5704046" cy="6893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2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Embrace AI as a creative partner, not just a tool.</a:t>
            </a:r>
            <a:endParaRPr lang="en-US" sz="22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Text 2"/>
          <p:cNvSpPr/>
          <p:nvPr/>
        </p:nvSpPr>
        <p:spPr>
          <a:xfrm>
            <a:off x="8226385" y="2552343"/>
            <a:ext cx="5704046" cy="6065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600" dirty="0"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Leverage its capabilities to augment your ideas and accelerate your development process.</a:t>
            </a:r>
            <a:endParaRPr lang="en-US" sz="16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5122" y="3563064"/>
            <a:ext cx="303252" cy="378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226385" y="3563183"/>
            <a:ext cx="5704046" cy="6893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2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Collaborate, vibe, and innovate faster than ever before.</a:t>
            </a:r>
            <a:endParaRPr lang="en-US" sz="22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" name="Text 4"/>
          <p:cNvSpPr/>
          <p:nvPr/>
        </p:nvSpPr>
        <p:spPr>
          <a:xfrm>
            <a:off x="8226385" y="4454723"/>
            <a:ext cx="5704046" cy="6065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600" dirty="0"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Foster a culture of shared understanding and rapid iteration with your AI companions.</a:t>
            </a:r>
            <a:endParaRPr lang="en-US" sz="16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5122" y="5465445"/>
            <a:ext cx="303252" cy="378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8226385" y="5465564"/>
            <a:ext cx="5704046" cy="6893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2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The future belongs to those who vibe goon with AI.</a:t>
            </a:r>
            <a:endParaRPr lang="en-US" sz="22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" name="Text 6"/>
          <p:cNvSpPr/>
          <p:nvPr/>
        </p:nvSpPr>
        <p:spPr>
          <a:xfrm>
            <a:off x="8226385" y="6357104"/>
            <a:ext cx="5704046" cy="6065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600" dirty="0"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Adapt and thrive in this evolving landscape where human ingenuity meets artificial intelligence.</a:t>
            </a:r>
            <a:endParaRPr lang="en-US" sz="1600" dirty="0"/>
          </a:p>
        </p:txBody>
      </p:sp>
    </p:spTree>
  </p:cSld>
  <p:clrMapOvr>
    <a:masterClrMapping/>
  </p:clrMapOvr>
  <p:transition spd="slow">
    <p:cover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29270" y="651629"/>
            <a:ext cx="6490454" cy="6730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400" b="1" dirty="0">
                <a:solidFill>
                  <a:schemeClr val="accent2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What Is Vibe Coding?</a:t>
            </a:r>
            <a:endParaRPr lang="en-US" sz="4400" dirty="0">
              <a:solidFill>
                <a:schemeClr val="accent2"/>
              </a:solidFill>
            </a:endParaRPr>
          </a:p>
        </p:txBody>
      </p:sp>
      <p:sp>
        <p:nvSpPr>
          <p:cNvPr id="3" name="Text 1"/>
          <p:cNvSpPr/>
          <p:nvPr/>
        </p:nvSpPr>
        <p:spPr>
          <a:xfrm>
            <a:off x="836891" y="1561624"/>
            <a:ext cx="12971859" cy="14216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000" dirty="0"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Vibe Coding represents a significant cultural shift in software development, moving towards a paradigm where AI actively generates code based on natural language prompts. It's an evolution from "vibe coding," a term coined by Andrej Karpathy, embracing AI not just as a tool, but as a creative coding partner. This approach prioritizes intuitive flow and rapid iteration over meticulous syntax mastery.</a:t>
            </a:r>
            <a:endParaRPr lang="en-US" sz="20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783414" y="3220164"/>
            <a:ext cx="4320000" cy="43200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5" name="Shape 2"/>
          <p:cNvSpPr/>
          <p:nvPr/>
        </p:nvSpPr>
        <p:spPr>
          <a:xfrm>
            <a:off x="7611904" y="3753088"/>
            <a:ext cx="533043" cy="533043"/>
          </a:xfrm>
          <a:prstGeom prst="roundRect">
            <a:avLst>
              <a:gd name="adj" fmla="val 6668"/>
            </a:avLst>
          </a:prstGeom>
          <a:solidFill>
            <a:schemeClr val="bg1">
              <a:lumMod val="85000"/>
            </a:schemeClr>
          </a:solidFill>
          <a:ln/>
        </p:spPr>
        <p:txBody>
          <a:bodyPr/>
          <a:lstStyle/>
          <a:p>
            <a:pPr algn="ctr"/>
            <a:r>
              <a:rPr lang="en-US" sz="2400" dirty="0"/>
              <a:t>1</a:t>
            </a:r>
            <a:endParaRPr lang="en-IN" dirty="0"/>
          </a:p>
        </p:txBody>
      </p:sp>
      <p:sp>
        <p:nvSpPr>
          <p:cNvPr id="6" name="Text 3"/>
          <p:cNvSpPr/>
          <p:nvPr/>
        </p:nvSpPr>
        <p:spPr>
          <a:xfrm>
            <a:off x="8381881" y="3834527"/>
            <a:ext cx="3309104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AI as a Creative Partner</a:t>
            </a:r>
            <a:endParaRPr lang="en-US" sz="21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" name="Text 4"/>
          <p:cNvSpPr/>
          <p:nvPr/>
        </p:nvSpPr>
        <p:spPr>
          <a:xfrm>
            <a:off x="8381881" y="4408051"/>
            <a:ext cx="5426869" cy="7108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850" dirty="0"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Leveraging advanced AI models to generate initial code drafts and explore creative solutions.</a:t>
            </a:r>
            <a:endParaRPr lang="en-US" sz="1850" dirty="0"/>
          </a:p>
        </p:txBody>
      </p:sp>
      <p:sp>
        <p:nvSpPr>
          <p:cNvPr id="8" name="Shape 5"/>
          <p:cNvSpPr/>
          <p:nvPr/>
        </p:nvSpPr>
        <p:spPr>
          <a:xfrm>
            <a:off x="7611904" y="5592723"/>
            <a:ext cx="533043" cy="533043"/>
          </a:xfrm>
          <a:prstGeom prst="roundRect">
            <a:avLst>
              <a:gd name="adj" fmla="val 6668"/>
            </a:avLst>
          </a:prstGeom>
          <a:solidFill>
            <a:schemeClr val="bg1">
              <a:lumMod val="85000"/>
            </a:schemeClr>
          </a:solidFill>
          <a:ln/>
        </p:spPr>
        <p:txBody>
          <a:bodyPr/>
          <a:lstStyle/>
          <a:p>
            <a:r>
              <a:rPr lang="en-US" dirty="0"/>
              <a:t>  </a:t>
            </a:r>
            <a:r>
              <a:rPr lang="en-US" sz="2400" dirty="0"/>
              <a:t>2</a:t>
            </a:r>
            <a:endParaRPr lang="en-IN" dirty="0"/>
          </a:p>
        </p:txBody>
      </p:sp>
      <p:sp>
        <p:nvSpPr>
          <p:cNvPr id="9" name="Text 6"/>
          <p:cNvSpPr/>
          <p:nvPr/>
        </p:nvSpPr>
        <p:spPr>
          <a:xfrm>
            <a:off x="8381881" y="5674162"/>
            <a:ext cx="2692598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Focus on Intuition</a:t>
            </a:r>
            <a:endParaRPr lang="en-US" sz="21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Text 7"/>
          <p:cNvSpPr/>
          <p:nvPr/>
        </p:nvSpPr>
        <p:spPr>
          <a:xfrm>
            <a:off x="8381881" y="6247686"/>
            <a:ext cx="5426869" cy="10662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850" dirty="0"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Developers guide AI with high-level descriptions, allowing for a more fluid and less syntax-bound process.</a:t>
            </a:r>
            <a:endParaRPr lang="en-US" sz="1850" dirty="0"/>
          </a:p>
        </p:txBody>
      </p:sp>
    </p:spTree>
  </p:cSld>
  <p:clrMapOvr>
    <a:masterClrMapping/>
  </p:clrMapOvr>
  <p:transition spd="slow">
    <p:cover dir="d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0" y="0"/>
            <a:ext cx="5486400" cy="823281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12788" y="981304"/>
            <a:ext cx="7556421" cy="508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00"/>
              </a:lnSpc>
              <a:buNone/>
            </a:pPr>
            <a:r>
              <a:rPr lang="en-US" sz="3200" b="1" dirty="0">
                <a:solidFill>
                  <a:schemeClr val="accent2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Defining the Vibe: A New Workflow</a:t>
            </a:r>
            <a:endParaRPr lang="en-US" sz="3200" dirty="0">
              <a:solidFill>
                <a:schemeClr val="accent2"/>
              </a:solidFill>
            </a:endParaRPr>
          </a:p>
        </p:txBody>
      </p:sp>
      <p:sp>
        <p:nvSpPr>
          <p:cNvPr id="4" name="Text 1"/>
          <p:cNvSpPr/>
          <p:nvPr/>
        </p:nvSpPr>
        <p:spPr>
          <a:xfrm>
            <a:off x="6112788" y="1269087"/>
            <a:ext cx="7891224" cy="10734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endParaRPr lang="en-US" sz="14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112788" y="1980367"/>
            <a:ext cx="536853" cy="114300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828592" y="2159318"/>
            <a:ext cx="2048947" cy="2541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20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Prompt Generation</a:t>
            </a:r>
            <a:endParaRPr lang="en-US" sz="20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" name="Text 3"/>
          <p:cNvSpPr/>
          <p:nvPr/>
        </p:nvSpPr>
        <p:spPr>
          <a:xfrm>
            <a:off x="6828592" y="2520792"/>
            <a:ext cx="7175421" cy="2683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dirty="0"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Developers articulate desired features in natural language, setting </a:t>
            </a:r>
          </a:p>
          <a:p>
            <a:pPr marL="0" indent="0" algn="l">
              <a:lnSpc>
                <a:spcPts val="2100"/>
              </a:lnSpc>
              <a:buNone/>
            </a:pPr>
            <a:r>
              <a:rPr lang="en-US" dirty="0"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the initial "vibe."</a:t>
            </a:r>
            <a:endParaRPr lang="en-US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381155" y="3233143"/>
            <a:ext cx="536853" cy="1143000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7096958" y="3412094"/>
            <a:ext cx="2033826" cy="2541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20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AI Code Synthesis</a:t>
            </a:r>
            <a:endParaRPr lang="en-US" sz="20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Text 5"/>
          <p:cNvSpPr/>
          <p:nvPr/>
        </p:nvSpPr>
        <p:spPr>
          <a:xfrm>
            <a:off x="7096958" y="3773568"/>
            <a:ext cx="6907054" cy="5334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dirty="0"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AI models interpret prompts to generate functional code snippets or</a:t>
            </a:r>
          </a:p>
          <a:p>
            <a:pPr marL="0" indent="0" algn="l">
              <a:lnSpc>
                <a:spcPts val="2100"/>
              </a:lnSpc>
              <a:buNone/>
            </a:pPr>
            <a:r>
              <a:rPr lang="en-US" dirty="0"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full modules.</a:t>
            </a:r>
            <a:endParaRPr lang="en-US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649641" y="4485919"/>
            <a:ext cx="536853" cy="1143000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7365444" y="4664870"/>
            <a:ext cx="2100501" cy="2541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20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Human Refinement</a:t>
            </a:r>
            <a:endParaRPr lang="en-US" sz="20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" name="Text 7"/>
          <p:cNvSpPr/>
          <p:nvPr/>
        </p:nvSpPr>
        <p:spPr>
          <a:xfrm>
            <a:off x="7365444" y="5026343"/>
            <a:ext cx="6638568" cy="5367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dirty="0"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Developers review, debug, and iteratively refine AI-generated code, guiding it towards perfection.</a:t>
            </a:r>
            <a:endParaRPr lang="en-US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918127" y="5920979"/>
            <a:ext cx="536853" cy="1143000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7633930" y="6099930"/>
            <a:ext cx="2194084" cy="2541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Continuous Iteration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" name="Text 9"/>
          <p:cNvSpPr/>
          <p:nvPr/>
        </p:nvSpPr>
        <p:spPr>
          <a:xfrm>
            <a:off x="7633930" y="6461404"/>
            <a:ext cx="6370082" cy="5367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dirty="0"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The cycle repeats, allowing for rapid evolution and creative exploration of software solutions.</a:t>
            </a:r>
            <a:endParaRPr lang="en-US" dirty="0"/>
          </a:p>
        </p:txBody>
      </p:sp>
    </p:spTree>
  </p:cSld>
  <p:clrMapOvr>
    <a:masterClrMapping/>
  </p:clrMapOvr>
  <p:transition spd="slow">
    <p:cover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9851" y="1112943"/>
            <a:ext cx="8430697" cy="5126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00"/>
              </a:lnSpc>
              <a:buNone/>
            </a:pPr>
            <a:r>
              <a:rPr lang="en-US" sz="3200" b="1" dirty="0">
                <a:solidFill>
                  <a:schemeClr val="accent2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How Vibe Coding Works: The Process </a:t>
            </a:r>
            <a:endParaRPr lang="en-US" sz="3200" dirty="0">
              <a:solidFill>
                <a:schemeClr val="accent2"/>
              </a:solidFill>
            </a:endParaRPr>
          </a:p>
        </p:txBody>
      </p:sp>
      <p:sp>
        <p:nvSpPr>
          <p:cNvPr id="3" name="Text 1"/>
          <p:cNvSpPr/>
          <p:nvPr/>
        </p:nvSpPr>
        <p:spPr>
          <a:xfrm>
            <a:off x="631627" y="1369814"/>
            <a:ext cx="13367147" cy="8122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endParaRPr lang="en-US" sz="1400" dirty="0"/>
          </a:p>
        </p:txBody>
      </p:sp>
      <p:sp>
        <p:nvSpPr>
          <p:cNvPr id="4" name="Shape 2"/>
          <p:cNvSpPr/>
          <p:nvPr/>
        </p:nvSpPr>
        <p:spPr>
          <a:xfrm>
            <a:off x="4542234" y="2588062"/>
            <a:ext cx="22860" cy="4455557"/>
          </a:xfrm>
          <a:prstGeom prst="roundRect">
            <a:avLst>
              <a:gd name="adj" fmla="val 118434"/>
            </a:avLst>
          </a:prstGeom>
          <a:solidFill>
            <a:srgbClr val="494A4B"/>
          </a:solidFill>
          <a:ln/>
        </p:spPr>
      </p:sp>
      <p:sp>
        <p:nvSpPr>
          <p:cNvPr id="5" name="Shape 3"/>
          <p:cNvSpPr/>
          <p:nvPr/>
        </p:nvSpPr>
        <p:spPr>
          <a:xfrm>
            <a:off x="3832146" y="2779633"/>
            <a:ext cx="541377" cy="22860"/>
          </a:xfrm>
          <a:prstGeom prst="roundRect">
            <a:avLst>
              <a:gd name="adj" fmla="val 118434"/>
            </a:avLst>
          </a:prstGeom>
          <a:solidFill>
            <a:srgbClr val="494A4B"/>
          </a:solidFill>
          <a:ln/>
        </p:spPr>
      </p:sp>
      <p:sp>
        <p:nvSpPr>
          <p:cNvPr id="6" name="Shape 4"/>
          <p:cNvSpPr/>
          <p:nvPr/>
        </p:nvSpPr>
        <p:spPr>
          <a:xfrm>
            <a:off x="4350663" y="2588062"/>
            <a:ext cx="406003" cy="406003"/>
          </a:xfrm>
          <a:prstGeom prst="roundRect">
            <a:avLst>
              <a:gd name="adj" fmla="val 6668"/>
            </a:avLst>
          </a:prstGeom>
          <a:solidFill>
            <a:schemeClr val="bg1">
              <a:lumMod val="85000"/>
            </a:schemeClr>
          </a:solidFill>
          <a:ln/>
        </p:spPr>
      </p:sp>
      <p:sp>
        <p:nvSpPr>
          <p:cNvPr id="7" name="Text 5"/>
          <p:cNvSpPr/>
          <p:nvPr/>
        </p:nvSpPr>
        <p:spPr>
          <a:xfrm>
            <a:off x="4430613" y="2672952"/>
            <a:ext cx="246102" cy="2719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1900" b="1" dirty="0"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1</a:t>
            </a:r>
            <a:endParaRPr lang="en-US" sz="1900" dirty="0"/>
          </a:p>
        </p:txBody>
      </p:sp>
      <p:sp>
        <p:nvSpPr>
          <p:cNvPr id="8" name="Text 6"/>
          <p:cNvSpPr/>
          <p:nvPr/>
        </p:nvSpPr>
        <p:spPr>
          <a:xfrm>
            <a:off x="1085731" y="2650093"/>
            <a:ext cx="2565559" cy="2563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000"/>
              </a:lnSpc>
              <a:buNone/>
            </a:pPr>
            <a:r>
              <a:rPr lang="en-US" sz="19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Natural Language Input</a:t>
            </a:r>
            <a:endParaRPr lang="en-US" sz="19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" name="Text 7"/>
          <p:cNvSpPr/>
          <p:nvPr/>
        </p:nvSpPr>
        <p:spPr>
          <a:xfrm>
            <a:off x="631627" y="3086814"/>
            <a:ext cx="3019663" cy="8122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100"/>
              </a:lnSpc>
              <a:buNone/>
            </a:pPr>
            <a:r>
              <a:rPr lang="en-US" sz="1600" dirty="0"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Developers describe requirements, high-level logic, or specific tasks using everyday language.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4733806" y="3862388"/>
            <a:ext cx="541377" cy="22860"/>
          </a:xfrm>
          <a:prstGeom prst="roundRect">
            <a:avLst>
              <a:gd name="adj" fmla="val 118434"/>
            </a:avLst>
          </a:prstGeom>
          <a:solidFill>
            <a:srgbClr val="494A4B"/>
          </a:solidFill>
          <a:ln/>
        </p:spPr>
      </p:sp>
      <p:sp>
        <p:nvSpPr>
          <p:cNvPr id="11" name="Shape 9"/>
          <p:cNvSpPr/>
          <p:nvPr/>
        </p:nvSpPr>
        <p:spPr>
          <a:xfrm>
            <a:off x="4350663" y="3670816"/>
            <a:ext cx="406003" cy="406003"/>
          </a:xfrm>
          <a:prstGeom prst="roundRect">
            <a:avLst>
              <a:gd name="adj" fmla="val 6668"/>
            </a:avLst>
          </a:prstGeom>
          <a:solidFill>
            <a:schemeClr val="bg1">
              <a:lumMod val="85000"/>
            </a:schemeClr>
          </a:solidFill>
          <a:ln/>
        </p:spPr>
      </p:sp>
      <p:sp>
        <p:nvSpPr>
          <p:cNvPr id="12" name="Text 10"/>
          <p:cNvSpPr/>
          <p:nvPr/>
        </p:nvSpPr>
        <p:spPr>
          <a:xfrm>
            <a:off x="4430613" y="3742849"/>
            <a:ext cx="246102" cy="2847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1900" b="1" dirty="0"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2</a:t>
            </a:r>
            <a:endParaRPr lang="en-US" sz="1900" dirty="0"/>
          </a:p>
        </p:txBody>
      </p:sp>
      <p:sp>
        <p:nvSpPr>
          <p:cNvPr id="13" name="Text 11"/>
          <p:cNvSpPr/>
          <p:nvPr/>
        </p:nvSpPr>
        <p:spPr>
          <a:xfrm>
            <a:off x="5456039" y="3732848"/>
            <a:ext cx="2083475" cy="2563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9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AI Code Generation</a:t>
            </a:r>
            <a:endParaRPr lang="en-US" sz="19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" name="Text 12"/>
          <p:cNvSpPr/>
          <p:nvPr/>
        </p:nvSpPr>
        <p:spPr>
          <a:xfrm>
            <a:off x="5456039" y="4169569"/>
            <a:ext cx="3019663" cy="8122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00" dirty="0"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AI interprets the prompt, understanding context and intent to produce initial code drafts.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3832146" y="4795718"/>
            <a:ext cx="541377" cy="22860"/>
          </a:xfrm>
          <a:prstGeom prst="roundRect">
            <a:avLst>
              <a:gd name="adj" fmla="val 118434"/>
            </a:avLst>
          </a:prstGeom>
          <a:solidFill>
            <a:srgbClr val="494A4B"/>
          </a:solidFill>
          <a:ln/>
        </p:spPr>
      </p:sp>
      <p:sp>
        <p:nvSpPr>
          <p:cNvPr id="16" name="Shape 14"/>
          <p:cNvSpPr/>
          <p:nvPr/>
        </p:nvSpPr>
        <p:spPr>
          <a:xfrm>
            <a:off x="4350663" y="4604147"/>
            <a:ext cx="406003" cy="406003"/>
          </a:xfrm>
          <a:prstGeom prst="roundRect">
            <a:avLst>
              <a:gd name="adj" fmla="val 6668"/>
            </a:avLst>
          </a:prstGeom>
          <a:solidFill>
            <a:schemeClr val="bg1">
              <a:lumMod val="85000"/>
            </a:schemeClr>
          </a:solidFill>
          <a:ln/>
        </p:spPr>
      </p:sp>
      <p:sp>
        <p:nvSpPr>
          <p:cNvPr id="17" name="Text 15"/>
          <p:cNvSpPr/>
          <p:nvPr/>
        </p:nvSpPr>
        <p:spPr>
          <a:xfrm>
            <a:off x="4469487" y="4732733"/>
            <a:ext cx="169784" cy="2490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1900" b="1" dirty="0"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3</a:t>
            </a:r>
            <a:endParaRPr lang="en-US" sz="1900" dirty="0"/>
          </a:p>
        </p:txBody>
      </p:sp>
      <p:sp>
        <p:nvSpPr>
          <p:cNvPr id="18" name="Text 16"/>
          <p:cNvSpPr/>
          <p:nvPr/>
        </p:nvSpPr>
        <p:spPr>
          <a:xfrm>
            <a:off x="1434346" y="4666178"/>
            <a:ext cx="2216944" cy="2563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000"/>
              </a:lnSpc>
              <a:buNone/>
            </a:pPr>
            <a:r>
              <a:rPr lang="en-US" sz="19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Iterative Refinement</a:t>
            </a:r>
            <a:endParaRPr lang="en-US" sz="19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9" name="Text 17"/>
          <p:cNvSpPr/>
          <p:nvPr/>
        </p:nvSpPr>
        <p:spPr>
          <a:xfrm>
            <a:off x="631627" y="5102900"/>
            <a:ext cx="3019663" cy="8122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100"/>
              </a:lnSpc>
              <a:buNone/>
            </a:pPr>
            <a:r>
              <a:rPr lang="en-US" sz="1600" dirty="0"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Human developers review AI output, providing natural language feedback for corrections and improvements.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4733806" y="5729168"/>
            <a:ext cx="541377" cy="22860"/>
          </a:xfrm>
          <a:prstGeom prst="roundRect">
            <a:avLst>
              <a:gd name="adj" fmla="val 118434"/>
            </a:avLst>
          </a:prstGeom>
          <a:solidFill>
            <a:srgbClr val="494A4B"/>
          </a:solidFill>
          <a:ln/>
        </p:spPr>
      </p:sp>
      <p:sp>
        <p:nvSpPr>
          <p:cNvPr id="21" name="Shape 19"/>
          <p:cNvSpPr/>
          <p:nvPr/>
        </p:nvSpPr>
        <p:spPr>
          <a:xfrm>
            <a:off x="4350663" y="5537597"/>
            <a:ext cx="406003" cy="406003"/>
          </a:xfrm>
          <a:prstGeom prst="roundRect">
            <a:avLst>
              <a:gd name="adj" fmla="val 6668"/>
            </a:avLst>
          </a:prstGeom>
          <a:solidFill>
            <a:schemeClr val="bg1">
              <a:lumMod val="85000"/>
            </a:schemeClr>
          </a:solidFill>
          <a:ln/>
        </p:spPr>
      </p:sp>
      <p:sp>
        <p:nvSpPr>
          <p:cNvPr id="22" name="Text 20"/>
          <p:cNvSpPr/>
          <p:nvPr/>
        </p:nvSpPr>
        <p:spPr>
          <a:xfrm>
            <a:off x="4399512" y="5632490"/>
            <a:ext cx="303193" cy="2619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1900" b="1" dirty="0"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4</a:t>
            </a:r>
            <a:endParaRPr lang="en-US" sz="1900" dirty="0"/>
          </a:p>
        </p:txBody>
      </p:sp>
      <p:sp>
        <p:nvSpPr>
          <p:cNvPr id="23" name="Text 21"/>
          <p:cNvSpPr/>
          <p:nvPr/>
        </p:nvSpPr>
        <p:spPr>
          <a:xfrm>
            <a:off x="5456039" y="5599628"/>
            <a:ext cx="2568059" cy="2563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9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Debugging &amp; Validation</a:t>
            </a:r>
            <a:endParaRPr lang="en-US" sz="19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4" name="Text 22"/>
          <p:cNvSpPr/>
          <p:nvPr/>
        </p:nvSpPr>
        <p:spPr>
          <a:xfrm>
            <a:off x="5456039" y="6036350"/>
            <a:ext cx="3019663" cy="8122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00" dirty="0"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Human expertise ensures the generated code is functional, secure, and aligns with project goals.</a:t>
            </a:r>
            <a:endParaRPr lang="en-US" sz="1600" dirty="0"/>
          </a:p>
        </p:txBody>
      </p:sp>
      <p:pic>
        <p:nvPicPr>
          <p:cNvPr id="25" name="Image 0" descr="preencoded.png"/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973205" y="1628239"/>
            <a:ext cx="5082659" cy="508265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masterClrMapping/>
  </p:clrMapOvr>
  <p:transition spd="slow">
    <p:cover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44272" y="844868"/>
            <a:ext cx="8921472" cy="685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50"/>
              </a:lnSpc>
              <a:buNone/>
            </a:pPr>
            <a:r>
              <a:rPr lang="en-US" sz="4300" b="1" dirty="0">
                <a:solidFill>
                  <a:schemeClr val="accent2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AI as an Integral Team Member</a:t>
            </a:r>
            <a:endParaRPr lang="en-US" sz="4300" dirty="0">
              <a:solidFill>
                <a:schemeClr val="accent2"/>
              </a:solidFill>
            </a:endParaRPr>
          </a:p>
        </p:txBody>
      </p:sp>
      <p:sp>
        <p:nvSpPr>
          <p:cNvPr id="3" name="Text 1"/>
          <p:cNvSpPr/>
          <p:nvPr/>
        </p:nvSpPr>
        <p:spPr>
          <a:xfrm>
            <a:off x="844272" y="2012633"/>
            <a:ext cx="12941856" cy="10854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000" dirty="0"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Vibe Gooning extends beyond individual coding to transform team dynamics, giving rise to "vibe teaming." In this collaborative environment, AI isn't just a tool, but an integrated team member, actively supporting ideation, drafting, and synthesis across the entire development lifecycle. This strategic integration significantly reduces menial, repetitive tasks.</a:t>
            </a:r>
            <a:endParaRPr lang="en-US" sz="2000" dirty="0"/>
          </a:p>
        </p:txBody>
      </p:sp>
      <p:sp>
        <p:nvSpPr>
          <p:cNvPr id="4" name="Shape 2"/>
          <p:cNvSpPr/>
          <p:nvPr/>
        </p:nvSpPr>
        <p:spPr>
          <a:xfrm>
            <a:off x="844272" y="3369469"/>
            <a:ext cx="4153138" cy="3020139"/>
          </a:xfrm>
          <a:prstGeom prst="roundRect">
            <a:avLst>
              <a:gd name="adj" fmla="val 1198"/>
            </a:avLst>
          </a:prstGeom>
          <a:solidFill>
            <a:schemeClr val="bg1">
              <a:lumMod val="85000"/>
            </a:schemeClr>
          </a:solidFill>
          <a:ln/>
        </p:spPr>
      </p:sp>
      <p:sp>
        <p:nvSpPr>
          <p:cNvPr id="5" name="Shape 3"/>
          <p:cNvSpPr/>
          <p:nvPr/>
        </p:nvSpPr>
        <p:spPr>
          <a:xfrm>
            <a:off x="1085493" y="3610689"/>
            <a:ext cx="723662" cy="723662"/>
          </a:xfrm>
          <a:prstGeom prst="roundRect">
            <a:avLst>
              <a:gd name="adj" fmla="val 12634470"/>
            </a:avLst>
          </a:prstGeom>
          <a:solidFill>
            <a:srgbClr val="AEE4BD"/>
          </a:solidFill>
          <a:ln/>
        </p:spPr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4446" y="3768923"/>
            <a:ext cx="325636" cy="407075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085493" y="4575572"/>
            <a:ext cx="2741414" cy="3426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Ideation Partner</a:t>
            </a:r>
            <a:endParaRPr lang="en-US" sz="215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Text 5"/>
          <p:cNvSpPr/>
          <p:nvPr/>
        </p:nvSpPr>
        <p:spPr>
          <a:xfrm>
            <a:off x="1085493" y="5062895"/>
            <a:ext cx="3670697" cy="10854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850" dirty="0"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AI assists in brainstorming, generating diverse approaches to complex problems.</a:t>
            </a:r>
            <a:endParaRPr lang="en-US" sz="1850" dirty="0"/>
          </a:p>
        </p:txBody>
      </p:sp>
      <p:sp>
        <p:nvSpPr>
          <p:cNvPr id="9" name="Shape 6"/>
          <p:cNvSpPr/>
          <p:nvPr/>
        </p:nvSpPr>
        <p:spPr>
          <a:xfrm>
            <a:off x="5238631" y="3369469"/>
            <a:ext cx="4153138" cy="3020139"/>
          </a:xfrm>
          <a:prstGeom prst="roundRect">
            <a:avLst>
              <a:gd name="adj" fmla="val 1198"/>
            </a:avLst>
          </a:prstGeom>
          <a:solidFill>
            <a:schemeClr val="bg1">
              <a:lumMod val="85000"/>
            </a:schemeClr>
          </a:solidFill>
          <a:ln/>
        </p:spPr>
      </p:sp>
      <p:sp>
        <p:nvSpPr>
          <p:cNvPr id="10" name="Shape 7"/>
          <p:cNvSpPr/>
          <p:nvPr/>
        </p:nvSpPr>
        <p:spPr>
          <a:xfrm>
            <a:off x="5479852" y="3610689"/>
            <a:ext cx="723662" cy="723662"/>
          </a:xfrm>
          <a:prstGeom prst="roundRect">
            <a:avLst>
              <a:gd name="adj" fmla="val 12634470"/>
            </a:avLst>
          </a:prstGeom>
          <a:solidFill>
            <a:srgbClr val="AFCBF8"/>
          </a:solidFill>
          <a:ln/>
        </p:spPr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8805" y="3768923"/>
            <a:ext cx="325636" cy="407075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5479852" y="4575572"/>
            <a:ext cx="2741414" cy="3426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Drafting Assistant</a:t>
            </a:r>
            <a:endParaRPr lang="en-US" sz="215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" name="Text 9"/>
          <p:cNvSpPr/>
          <p:nvPr/>
        </p:nvSpPr>
        <p:spPr>
          <a:xfrm>
            <a:off x="5479852" y="5062895"/>
            <a:ext cx="3670697" cy="10854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850" dirty="0"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Automates the creation of initial code, documentation, and test cases.</a:t>
            </a:r>
            <a:endParaRPr lang="en-US" sz="1850" dirty="0"/>
          </a:p>
        </p:txBody>
      </p:sp>
      <p:sp>
        <p:nvSpPr>
          <p:cNvPr id="14" name="Shape 10"/>
          <p:cNvSpPr/>
          <p:nvPr/>
        </p:nvSpPr>
        <p:spPr>
          <a:xfrm>
            <a:off x="9632990" y="3369469"/>
            <a:ext cx="4153138" cy="3020139"/>
          </a:xfrm>
          <a:prstGeom prst="roundRect">
            <a:avLst>
              <a:gd name="adj" fmla="val 1198"/>
            </a:avLst>
          </a:prstGeom>
          <a:solidFill>
            <a:schemeClr val="bg1">
              <a:lumMod val="85000"/>
            </a:schemeClr>
          </a:solidFill>
          <a:ln/>
        </p:spPr>
      </p:sp>
      <p:sp>
        <p:nvSpPr>
          <p:cNvPr id="15" name="Shape 11"/>
          <p:cNvSpPr/>
          <p:nvPr/>
        </p:nvSpPr>
        <p:spPr>
          <a:xfrm>
            <a:off x="9874210" y="3610689"/>
            <a:ext cx="723662" cy="723662"/>
          </a:xfrm>
          <a:prstGeom prst="roundRect">
            <a:avLst>
              <a:gd name="adj" fmla="val 12634470"/>
            </a:avLst>
          </a:prstGeom>
          <a:solidFill>
            <a:srgbClr val="D8AFF8"/>
          </a:solidFill>
          <a:ln/>
        </p:spPr>
      </p:sp>
      <p:pic>
        <p:nvPicPr>
          <p:cNvPr id="1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73164" y="3768923"/>
            <a:ext cx="325636" cy="407075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9874210" y="4575572"/>
            <a:ext cx="3344942" cy="3426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Synthesis &amp; Integration</a:t>
            </a:r>
            <a:endParaRPr lang="en-US" sz="215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" name="Text 13"/>
          <p:cNvSpPr/>
          <p:nvPr/>
        </p:nvSpPr>
        <p:spPr>
          <a:xfrm>
            <a:off x="9874210" y="5062895"/>
            <a:ext cx="3670697" cy="10854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850" dirty="0"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Helps connect disparate components and ensure architectural consistency.</a:t>
            </a:r>
            <a:endParaRPr lang="en-US" sz="1850" dirty="0"/>
          </a:p>
        </p:txBody>
      </p:sp>
      <p:sp>
        <p:nvSpPr>
          <p:cNvPr id="19" name="Text 14"/>
          <p:cNvSpPr/>
          <p:nvPr/>
        </p:nvSpPr>
        <p:spPr>
          <a:xfrm>
            <a:off x="844272" y="6660952"/>
            <a:ext cx="12941856" cy="7236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850" dirty="0"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By offloading the mundane, human developers are freed to focus on higher-level strategic planning, complex architectural design, and creative problem-solving, fostering a more engaging and impactful role for the human element in software creation.</a:t>
            </a:r>
            <a:endParaRPr lang="en-US" sz="1850" dirty="0"/>
          </a:p>
        </p:txBody>
      </p:sp>
    </p:spTree>
  </p:cSld>
  <p:clrMapOvr>
    <a:masterClrMapping/>
  </p:clrMapOvr>
  <p:transition spd="slow">
    <p:cover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00100" y="681813"/>
            <a:ext cx="13030200" cy="18558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100"/>
              </a:lnSpc>
              <a:buNone/>
            </a:pPr>
            <a:r>
              <a:rPr lang="en-US" sz="4800" b="1" dirty="0">
                <a:solidFill>
                  <a:schemeClr val="accent2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Advantages of Vibe Coding: Accelerating Innovation</a:t>
            </a:r>
            <a:endParaRPr lang="en-US" sz="4800" dirty="0">
              <a:solidFill>
                <a:schemeClr val="accent2"/>
              </a:solidFill>
            </a:endParaRPr>
          </a:p>
        </p:txBody>
      </p:sp>
      <p:sp>
        <p:nvSpPr>
          <p:cNvPr id="3" name="Text 1"/>
          <p:cNvSpPr/>
          <p:nvPr/>
        </p:nvSpPr>
        <p:spPr>
          <a:xfrm>
            <a:off x="800100" y="2384822"/>
            <a:ext cx="13030200" cy="1028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183410" y="2796167"/>
            <a:ext cx="4152900" cy="7543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900"/>
              </a:lnSpc>
              <a:buNone/>
            </a:pPr>
            <a:r>
              <a:rPr lang="en-US" sz="66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10x</a:t>
            </a:r>
            <a:endParaRPr lang="en-US" sz="66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Text 3"/>
          <p:cNvSpPr/>
          <p:nvPr/>
        </p:nvSpPr>
        <p:spPr>
          <a:xfrm>
            <a:off x="872901" y="3703493"/>
            <a:ext cx="2773918" cy="3246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8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Development Speed</a:t>
            </a:r>
            <a:endParaRPr lang="en-US" sz="28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Text 4"/>
          <p:cNvSpPr/>
          <p:nvPr/>
        </p:nvSpPr>
        <p:spPr>
          <a:xfrm>
            <a:off x="183410" y="4298139"/>
            <a:ext cx="4152900" cy="20388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400" dirty="0"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Accelerates prototyping and feature implementation by generating code rapidly.</a:t>
            </a:r>
            <a:endParaRPr lang="en-US" sz="2400" dirty="0"/>
          </a:p>
        </p:txBody>
      </p:sp>
      <p:sp>
        <p:nvSpPr>
          <p:cNvPr id="7" name="Text 5"/>
          <p:cNvSpPr/>
          <p:nvPr/>
        </p:nvSpPr>
        <p:spPr>
          <a:xfrm>
            <a:off x="5121787" y="2796167"/>
            <a:ext cx="4152900" cy="7543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900"/>
              </a:lnSpc>
              <a:buNone/>
            </a:pPr>
            <a:r>
              <a:rPr lang="en-US" sz="66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Hours</a:t>
            </a:r>
            <a:endParaRPr lang="en-US" sz="66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Text 6"/>
          <p:cNvSpPr/>
          <p:nvPr/>
        </p:nvSpPr>
        <p:spPr>
          <a:xfrm>
            <a:off x="5899265" y="3693195"/>
            <a:ext cx="2597944" cy="3246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8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Time to Prototype</a:t>
            </a:r>
            <a:endParaRPr lang="en-US" sz="28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" name="Text 7"/>
          <p:cNvSpPr/>
          <p:nvPr/>
        </p:nvSpPr>
        <p:spPr>
          <a:xfrm>
            <a:off x="5121787" y="4298140"/>
            <a:ext cx="4152900" cy="24117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US" sz="2400" dirty="0"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Reduces the time from concept to functional prototype from weeks to hours.</a:t>
            </a:r>
            <a:endParaRPr lang="en-US" sz="2400" dirty="0"/>
          </a:p>
        </p:txBody>
      </p:sp>
      <p:sp>
        <p:nvSpPr>
          <p:cNvPr id="10" name="Text 8"/>
          <p:cNvSpPr/>
          <p:nvPr/>
        </p:nvSpPr>
        <p:spPr>
          <a:xfrm>
            <a:off x="10092073" y="2796167"/>
            <a:ext cx="4152900" cy="7543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900"/>
              </a:lnSpc>
              <a:buNone/>
            </a:pPr>
            <a:r>
              <a:rPr lang="en-US" sz="66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New Users</a:t>
            </a:r>
            <a:endParaRPr lang="en-US" sz="66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1" name="Text 9"/>
          <p:cNvSpPr/>
          <p:nvPr/>
        </p:nvSpPr>
        <p:spPr>
          <a:xfrm>
            <a:off x="10689529" y="3714922"/>
            <a:ext cx="2957989" cy="3246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8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Coding Democratized</a:t>
            </a:r>
            <a:endParaRPr lang="en-US" sz="28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" name="Text 10"/>
          <p:cNvSpPr/>
          <p:nvPr/>
        </p:nvSpPr>
        <p:spPr>
          <a:xfrm>
            <a:off x="10092073" y="4298140"/>
            <a:ext cx="4152900" cy="1028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400" dirty="0"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Empowers non-engineers to build basic applications using natural language descriptions.</a:t>
            </a:r>
            <a:endParaRPr lang="en-US" sz="2400" dirty="0"/>
          </a:p>
        </p:txBody>
      </p:sp>
      <p:sp>
        <p:nvSpPr>
          <p:cNvPr id="13" name="Text 11"/>
          <p:cNvSpPr/>
          <p:nvPr/>
        </p:nvSpPr>
        <p:spPr>
          <a:xfrm>
            <a:off x="800100" y="6572845"/>
            <a:ext cx="13030200" cy="1028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endParaRPr lang="en-US" sz="2400" dirty="0"/>
          </a:p>
        </p:txBody>
      </p:sp>
      <p:pic>
        <p:nvPicPr>
          <p:cNvPr id="15" name="Image 0" descr="preencoded.png">
            <a:extLst>
              <a:ext uri="{FF2B5EF4-FFF2-40B4-BE49-F238E27FC236}">
                <a16:creationId xmlns:a16="http://schemas.microsoft.com/office/drawing/2014/main" id="{A2A32A13-8721-4BF4-8D76-D5D303960B2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0" y="5866766"/>
            <a:ext cx="14630400" cy="2360176"/>
          </a:xfrm>
          <a:prstGeom prst="rect">
            <a:avLst/>
          </a:prstGeom>
        </p:spPr>
      </p:pic>
    </p:spTree>
  </p:cSld>
  <p:clrMapOvr>
    <a:masterClrMapping/>
  </p:clrMapOvr>
  <p:transition spd="slow">
    <p:cover dir="d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70786" y="448508"/>
            <a:ext cx="9371648" cy="4632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900" b="1" dirty="0">
                <a:solidFill>
                  <a:schemeClr val="accent2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More Benefits: Empowering Teams &amp; Individuals</a:t>
            </a:r>
            <a:endParaRPr lang="en-US" sz="2900" dirty="0">
              <a:solidFill>
                <a:schemeClr val="accent2"/>
              </a:solidFill>
            </a:endParaRPr>
          </a:p>
        </p:txBody>
      </p:sp>
      <p:sp>
        <p:nvSpPr>
          <p:cNvPr id="3" name="Text 1"/>
          <p:cNvSpPr/>
          <p:nvPr/>
        </p:nvSpPr>
        <p:spPr>
          <a:xfrm>
            <a:off x="570786" y="1237893"/>
            <a:ext cx="13488829" cy="13110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2400" dirty="0"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Beyond speed and accessibility, vibe gooning cultivates a more enriching and productive environment for development teams.</a:t>
            </a:r>
          </a:p>
          <a:p>
            <a:pPr marL="0" indent="0" algn="l">
              <a:buNone/>
            </a:pPr>
            <a:r>
              <a:rPr lang="en-US" sz="2400" dirty="0"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It significantly enhances team collaboration by offloading repetitive and tedious tasks to AI, allowing human members to focus on more complex, creative, and strategically valuable work. </a:t>
            </a:r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038080" y="3488084"/>
            <a:ext cx="3916153" cy="391615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5" name="Shape 2"/>
          <p:cNvSpPr/>
          <p:nvPr/>
        </p:nvSpPr>
        <p:spPr>
          <a:xfrm>
            <a:off x="7325834" y="3646667"/>
            <a:ext cx="6752034" cy="965359"/>
          </a:xfrm>
          <a:prstGeom prst="roundRect">
            <a:avLst>
              <a:gd name="adj" fmla="val 40548"/>
            </a:avLst>
          </a:prstGeom>
          <a:solidFill>
            <a:schemeClr val="accent2">
              <a:lumMod val="60000"/>
              <a:lumOff val="40000"/>
            </a:schemeClr>
          </a:solidFill>
          <a:ln/>
        </p:spPr>
      </p:sp>
      <p:sp>
        <p:nvSpPr>
          <p:cNvPr id="6" name="Text 3"/>
          <p:cNvSpPr/>
          <p:nvPr/>
        </p:nvSpPr>
        <p:spPr>
          <a:xfrm>
            <a:off x="7450595" y="3840927"/>
            <a:ext cx="2157413" cy="2316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Boosted Collaboration</a:t>
            </a:r>
            <a:endParaRPr lang="en-US" dirty="0"/>
          </a:p>
        </p:txBody>
      </p:sp>
      <p:sp>
        <p:nvSpPr>
          <p:cNvPr id="7" name="Text 4"/>
          <p:cNvSpPr/>
          <p:nvPr/>
        </p:nvSpPr>
        <p:spPr>
          <a:xfrm>
            <a:off x="7450595" y="4235620"/>
            <a:ext cx="6219468" cy="2446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AI handles routine tasks, allowing teams to collaborate on high-value initiatives.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7325834" y="4775022"/>
            <a:ext cx="6752033" cy="1210032"/>
          </a:xfrm>
          <a:prstGeom prst="roundRect">
            <a:avLst>
              <a:gd name="adj" fmla="val 32349"/>
            </a:avLst>
          </a:prstGeom>
          <a:solidFill>
            <a:schemeClr val="accent4">
              <a:lumMod val="40000"/>
              <a:lumOff val="60000"/>
            </a:schemeClr>
          </a:solidFill>
          <a:ln/>
        </p:spPr>
      </p:sp>
      <p:sp>
        <p:nvSpPr>
          <p:cNvPr id="9" name="Text 6"/>
          <p:cNvSpPr/>
          <p:nvPr/>
        </p:nvSpPr>
        <p:spPr>
          <a:xfrm>
            <a:off x="7450595" y="4969283"/>
            <a:ext cx="1959769" cy="2316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Enhanced Creativity</a:t>
            </a:r>
            <a:endParaRPr lang="en-US" dirty="0"/>
          </a:p>
        </p:txBody>
      </p:sp>
      <p:sp>
        <p:nvSpPr>
          <p:cNvPr id="10" name="Text 7"/>
          <p:cNvSpPr/>
          <p:nvPr/>
        </p:nvSpPr>
        <p:spPr>
          <a:xfrm>
            <a:off x="7450595" y="5363975"/>
            <a:ext cx="6219468" cy="4893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Developers can maintain optimal "flow states," dedicating mental energy to innovative solutions.</a:t>
            </a: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7325834" y="6148051"/>
            <a:ext cx="6752033" cy="965359"/>
          </a:xfrm>
          <a:prstGeom prst="roundRect">
            <a:avLst>
              <a:gd name="adj" fmla="val 40548"/>
            </a:avLst>
          </a:prstGeom>
          <a:solidFill>
            <a:schemeClr val="accent4">
              <a:lumMod val="60000"/>
              <a:lumOff val="40000"/>
            </a:schemeClr>
          </a:solidFill>
          <a:ln/>
        </p:spPr>
      </p:sp>
      <p:sp>
        <p:nvSpPr>
          <p:cNvPr id="12" name="Text 9"/>
          <p:cNvSpPr/>
          <p:nvPr/>
        </p:nvSpPr>
        <p:spPr>
          <a:xfrm>
            <a:off x="7450595" y="6342311"/>
            <a:ext cx="2263735" cy="2316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b="1" dirty="0"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Higher Job Satisfaction</a:t>
            </a:r>
            <a:endParaRPr lang="en-US" dirty="0"/>
          </a:p>
        </p:txBody>
      </p:sp>
      <p:sp>
        <p:nvSpPr>
          <p:cNvPr id="13" name="Text 10"/>
          <p:cNvSpPr/>
          <p:nvPr/>
        </p:nvSpPr>
        <p:spPr>
          <a:xfrm>
            <a:off x="7450595" y="6737004"/>
            <a:ext cx="6219468" cy="2446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600" dirty="0"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Focusing on creative work and problem-solving leads to greater fulfillment.</a:t>
            </a:r>
            <a:endParaRPr lang="en-US" sz="1600" dirty="0"/>
          </a:p>
        </p:txBody>
      </p:sp>
    </p:spTree>
  </p:cSld>
  <p:clrMapOvr>
    <a:masterClrMapping/>
  </p:clrMapOvr>
  <p:transition spd="slow">
    <p:cover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1205627"/>
            <a:ext cx="12902803" cy="14025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chemeClr val="accent2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Disadvantages &amp; Risks: The Shadow Side of AI Coding</a:t>
            </a:r>
            <a:endParaRPr lang="en-US" sz="4400" dirty="0">
              <a:solidFill>
                <a:schemeClr val="accent2"/>
              </a:solidFill>
            </a:endParaRPr>
          </a:p>
        </p:txBody>
      </p:sp>
      <p:sp>
        <p:nvSpPr>
          <p:cNvPr id="3" name="Text 1"/>
          <p:cNvSpPr/>
          <p:nvPr/>
        </p:nvSpPr>
        <p:spPr>
          <a:xfrm>
            <a:off x="863798" y="3101816"/>
            <a:ext cx="12902803" cy="14806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000" dirty="0"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While vibe gooning offers transformative benefits, it also introduces a new set of challenges and risks that require careful consideration. One significant concern revolves around code maintainability. Developers may not fully grasp the intricacies of AI-generated code, leading to difficulties in future debugging, modifications, or integration with existing systems. This can result in "black box" code that is hard to manage.</a:t>
            </a:r>
            <a:endParaRPr lang="en-US" sz="2000" dirty="0"/>
          </a:p>
        </p:txBody>
      </p:sp>
      <p:sp>
        <p:nvSpPr>
          <p:cNvPr id="4" name="Shape 2"/>
          <p:cNvSpPr/>
          <p:nvPr/>
        </p:nvSpPr>
        <p:spPr>
          <a:xfrm>
            <a:off x="863798" y="4860131"/>
            <a:ext cx="6327934" cy="2163723"/>
          </a:xfrm>
          <a:prstGeom prst="roundRect">
            <a:avLst>
              <a:gd name="adj" fmla="val 6762"/>
            </a:avLst>
          </a:prstGeom>
          <a:solidFill>
            <a:schemeClr val="bg1">
              <a:lumMod val="85000"/>
            </a:schemeClr>
          </a:solidFill>
          <a:ln w="30480">
            <a:solidFill>
              <a:srgbClr val="F44444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833318" y="4860131"/>
            <a:ext cx="121920" cy="2163723"/>
          </a:xfrm>
          <a:prstGeom prst="roundRect">
            <a:avLst>
              <a:gd name="adj" fmla="val 30368"/>
            </a:avLst>
          </a:prstGeom>
          <a:solidFill>
            <a:srgbClr val="F44444"/>
          </a:solidFill>
          <a:ln/>
        </p:spPr>
      </p:sp>
      <p:sp>
        <p:nvSpPr>
          <p:cNvPr id="6" name="Text 4"/>
          <p:cNvSpPr/>
          <p:nvPr/>
        </p:nvSpPr>
        <p:spPr>
          <a:xfrm>
            <a:off x="1232535" y="5137428"/>
            <a:ext cx="4555808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Reduced Code Comprehension</a:t>
            </a:r>
            <a:endParaRPr lang="en-US" sz="22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" name="Text 5"/>
          <p:cNvSpPr/>
          <p:nvPr/>
        </p:nvSpPr>
        <p:spPr>
          <a:xfrm>
            <a:off x="1232535" y="5636062"/>
            <a:ext cx="5681901" cy="11104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Developers might struggle to understand complex AI-generated code, impeding future maintenance and updates.</a:t>
            </a:r>
            <a:endParaRPr lang="en-US" sz="1900" dirty="0"/>
          </a:p>
        </p:txBody>
      </p:sp>
      <p:sp>
        <p:nvSpPr>
          <p:cNvPr id="8" name="Shape 6"/>
          <p:cNvSpPr/>
          <p:nvPr/>
        </p:nvSpPr>
        <p:spPr>
          <a:xfrm>
            <a:off x="7438549" y="4860131"/>
            <a:ext cx="6328053" cy="2163723"/>
          </a:xfrm>
          <a:prstGeom prst="roundRect">
            <a:avLst>
              <a:gd name="adj" fmla="val 6762"/>
            </a:avLst>
          </a:prstGeom>
          <a:solidFill>
            <a:schemeClr val="bg1">
              <a:lumMod val="85000"/>
            </a:schemeClr>
          </a:solidFill>
          <a:ln w="30480">
            <a:solidFill>
              <a:srgbClr val="910D0D"/>
            </a:solidFill>
            <a:prstDash val="solid"/>
          </a:ln>
        </p:spPr>
      </p:sp>
      <p:sp>
        <p:nvSpPr>
          <p:cNvPr id="9" name="Shape 7"/>
          <p:cNvSpPr/>
          <p:nvPr/>
        </p:nvSpPr>
        <p:spPr>
          <a:xfrm>
            <a:off x="7408069" y="4860131"/>
            <a:ext cx="121920" cy="2163723"/>
          </a:xfrm>
          <a:prstGeom prst="roundRect">
            <a:avLst>
              <a:gd name="adj" fmla="val 30368"/>
            </a:avLst>
          </a:prstGeom>
          <a:solidFill>
            <a:srgbClr val="910D0D"/>
          </a:solidFill>
          <a:ln/>
        </p:spPr>
      </p:sp>
      <p:sp>
        <p:nvSpPr>
          <p:cNvPr id="10" name="Text 8"/>
          <p:cNvSpPr/>
          <p:nvPr/>
        </p:nvSpPr>
        <p:spPr>
          <a:xfrm>
            <a:off x="7807285" y="5137428"/>
            <a:ext cx="2985968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Subtle Bugs &amp; Flaws</a:t>
            </a:r>
            <a:endParaRPr lang="en-US" sz="22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1" name="Text 9"/>
          <p:cNvSpPr/>
          <p:nvPr/>
        </p:nvSpPr>
        <p:spPr>
          <a:xfrm>
            <a:off x="7807285" y="5636062"/>
            <a:ext cx="5682020" cy="11104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AI-generated code, though functional, can harbor subtle logical errors or security vulnerabilities that are hard to detect.</a:t>
            </a:r>
            <a:endParaRPr lang="en-US" sz="1900" dirty="0"/>
          </a:p>
        </p:txBody>
      </p:sp>
    </p:spTree>
  </p:cSld>
  <p:clrMapOvr>
    <a:masterClrMapping/>
  </p:clrMapOvr>
  <p:transition spd="slow">
    <p:cover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86753" y="539591"/>
            <a:ext cx="13256895" cy="11149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350"/>
              </a:lnSpc>
              <a:buNone/>
            </a:pPr>
            <a:r>
              <a:rPr lang="en-US" sz="3500" b="1" dirty="0">
                <a:solidFill>
                  <a:schemeClr val="accent2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Challenges in Practice: Balancing Innovation with Caution</a:t>
            </a:r>
            <a:endParaRPr lang="en-US" sz="3500" dirty="0">
              <a:solidFill>
                <a:schemeClr val="accent2"/>
              </a:solidFill>
            </a:endParaRPr>
          </a:p>
        </p:txBody>
      </p:sp>
      <p:sp>
        <p:nvSpPr>
          <p:cNvPr id="3" name="Text 1"/>
          <p:cNvSpPr/>
          <p:nvPr/>
        </p:nvSpPr>
        <p:spPr>
          <a:xfrm>
            <a:off x="686753" y="2046923"/>
            <a:ext cx="13256895" cy="8829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400" dirty="0"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Implementing vibe gooning successfully in real-world scenarios presents practical challenges. A primary concern is the potential for overreliance on AI to erode fundamental technical skills among human developers. </a:t>
            </a:r>
            <a:endParaRPr lang="en-US" sz="2400" dirty="0"/>
          </a:p>
        </p:txBody>
      </p:sp>
      <p:sp>
        <p:nvSpPr>
          <p:cNvPr id="4" name="Shape 2"/>
          <p:cNvSpPr/>
          <p:nvPr/>
        </p:nvSpPr>
        <p:spPr>
          <a:xfrm>
            <a:off x="686753" y="3371374"/>
            <a:ext cx="6389132" cy="1697950"/>
          </a:xfrm>
          <a:prstGeom prst="roundRect">
            <a:avLst>
              <a:gd name="adj" fmla="val 1734"/>
            </a:avLst>
          </a:prstGeom>
          <a:solidFill>
            <a:schemeClr val="bg1">
              <a:lumMod val="85000"/>
            </a:schemeClr>
          </a:solidFill>
          <a:ln w="22860">
            <a:solidFill>
              <a:srgbClr val="494A4B"/>
            </a:solidFill>
            <a:prstDash val="solid"/>
          </a:ln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979" y="3276600"/>
            <a:ext cx="235387" cy="235387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5272" y="4928711"/>
            <a:ext cx="235387" cy="235387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003935" y="3688556"/>
            <a:ext cx="2523530" cy="278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Erosion of Deep Skills</a:t>
            </a:r>
            <a:endParaRPr lang="en-US" sz="24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Text 4"/>
          <p:cNvSpPr/>
          <p:nvPr/>
        </p:nvSpPr>
        <p:spPr>
          <a:xfrm>
            <a:off x="1003935" y="4163497"/>
            <a:ext cx="5754767" cy="5886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dirty="0"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Constant AI assistance may lead to a decline in foundational coding and problem-solving abilities.</a:t>
            </a:r>
            <a:endParaRPr lang="en-US" dirty="0"/>
          </a:p>
        </p:txBody>
      </p:sp>
      <p:sp>
        <p:nvSpPr>
          <p:cNvPr id="9" name="Shape 5"/>
          <p:cNvSpPr/>
          <p:nvPr/>
        </p:nvSpPr>
        <p:spPr>
          <a:xfrm>
            <a:off x="686753" y="5265539"/>
            <a:ext cx="6389132" cy="1697950"/>
          </a:xfrm>
          <a:prstGeom prst="roundRect">
            <a:avLst>
              <a:gd name="adj" fmla="val 1734"/>
            </a:avLst>
          </a:prstGeom>
          <a:solidFill>
            <a:schemeClr val="bg1">
              <a:lumMod val="85000"/>
            </a:schemeClr>
          </a:solidFill>
          <a:ln w="22860">
            <a:solidFill>
              <a:srgbClr val="494A4B"/>
            </a:solidFill>
            <a:prstDash val="solid"/>
          </a:ln>
        </p:spPr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979" y="5170765"/>
            <a:ext cx="235387" cy="235387"/>
          </a:xfrm>
          <a:prstGeom prst="rect">
            <a:avLst/>
          </a:prstGeom>
        </p:spPr>
      </p:pic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5272" y="6822877"/>
            <a:ext cx="235387" cy="235387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1003935" y="5582722"/>
            <a:ext cx="2675096" cy="278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Caution in High-Stakes</a:t>
            </a:r>
            <a:endParaRPr lang="en-US" sz="24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" name="Text 7"/>
          <p:cNvSpPr/>
          <p:nvPr/>
        </p:nvSpPr>
        <p:spPr>
          <a:xfrm>
            <a:off x="1003935" y="6057662"/>
            <a:ext cx="5754767" cy="5886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dirty="0"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Industries like banking or healthcare remain wary due to the high cost of errors in critical systems.</a:t>
            </a:r>
            <a:endParaRPr lang="en-US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497726" y="2929891"/>
            <a:ext cx="4773097" cy="477309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5" name="Text 8"/>
          <p:cNvSpPr/>
          <p:nvPr/>
        </p:nvSpPr>
        <p:spPr>
          <a:xfrm>
            <a:off x="686753" y="7404973"/>
            <a:ext cx="13256895" cy="2943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endParaRPr lang="en-US" sz="1500" dirty="0"/>
          </a:p>
        </p:txBody>
      </p:sp>
    </p:spTree>
  </p:cSld>
  <p:clrMapOvr>
    <a:masterClrMapping/>
  </p:clrMapOvr>
  <p:transition spd="slow">
    <p:cover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73</TotalTime>
  <Words>1599</Words>
  <Application>Microsoft Office PowerPoint</Application>
  <PresentationFormat>Custom</PresentationFormat>
  <Paragraphs>162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Calibri</vt:lpstr>
      <vt:lpstr>Calibri Light</vt:lpstr>
      <vt:lpstr>Source Sans 3</vt:lpstr>
      <vt:lpstr>Montserrat Bold</vt:lpstr>
      <vt:lpstr>Arial</vt:lpstr>
      <vt:lpstr>Montserrat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lastModifiedBy>Abdurrahman Qureshi</cp:lastModifiedBy>
  <cp:revision>24</cp:revision>
  <cp:lastPrinted>2025-11-28T09:46:10Z</cp:lastPrinted>
  <dcterms:created xsi:type="dcterms:W3CDTF">2025-09-09T17:57:37Z</dcterms:created>
  <dcterms:modified xsi:type="dcterms:W3CDTF">2025-11-28T09:49:42Z</dcterms:modified>
</cp:coreProperties>
</file>